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0080625" cy="567055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buNone/>
            </a:pPr>
            <a:r>
              <a:rPr lang="en-GB" sz="4400" b="0" strike="noStrike" spc="-1">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latin typeface="Arial"/>
              </a:rPr>
              <a:t>Click to edit the notes' format</a:t>
            </a:r>
          </a:p>
        </p:txBody>
      </p:sp>
      <p:sp>
        <p:nvSpPr>
          <p:cNvPr id="43"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en-GB" sz="1400" b="0" strike="noStrike" spc="-1">
                <a:latin typeface="Times New Roman"/>
              </a:rPr>
              <a:t>&lt;header&gt;</a:t>
            </a:r>
          </a:p>
        </p:txBody>
      </p:sp>
      <p:sp>
        <p:nvSpPr>
          <p:cNvPr id="44" name="PlaceHolder 4"/>
          <p:cNvSpPr>
            <a:spLocks noGrp="1"/>
          </p:cNvSpPr>
          <p:nvPr>
            <p:ph type="dt" idx="4"/>
          </p:nvPr>
        </p:nvSpPr>
        <p:spPr>
          <a:xfrm>
            <a:off x="4278960" y="0"/>
            <a:ext cx="3280680" cy="534240"/>
          </a:xfrm>
          <a:prstGeom prst="rect">
            <a:avLst/>
          </a:prstGeom>
          <a:noFill/>
          <a:ln w="0">
            <a:noFill/>
          </a:ln>
        </p:spPr>
        <p:txBody>
          <a:bodyPr lIns="0" tIns="0" rIns="0" bIns="0" anchor="t">
            <a:noAutofit/>
          </a:bodyPr>
          <a:lstStyle>
            <a:lvl1pPr algn="r">
              <a:buNone/>
              <a:defRPr lang="en-GB" sz="1400" b="0" strike="noStrike" spc="-1">
                <a:latin typeface="Times New Roman"/>
              </a:defRPr>
            </a:lvl1pPr>
          </a:lstStyle>
          <a:p>
            <a:pPr algn="r">
              <a:buNone/>
            </a:pPr>
            <a:r>
              <a:rPr lang="en-GB" sz="1400" b="0" strike="noStrike" spc="-1">
                <a:latin typeface="Times New Roman"/>
              </a:rPr>
              <a:t>&lt;date/time&gt;</a:t>
            </a:r>
          </a:p>
        </p:txBody>
      </p:sp>
      <p:sp>
        <p:nvSpPr>
          <p:cNvPr id="45" name="PlaceHolder 5"/>
          <p:cNvSpPr>
            <a:spLocks noGrp="1"/>
          </p:cNvSpPr>
          <p:nvPr>
            <p:ph type="ftr" idx="5"/>
          </p:nvPr>
        </p:nvSpPr>
        <p:spPr>
          <a:xfrm>
            <a:off x="0" y="10157400"/>
            <a:ext cx="3280680" cy="534240"/>
          </a:xfrm>
          <a:prstGeom prst="rect">
            <a:avLst/>
          </a:prstGeom>
          <a:noFill/>
          <a:ln w="0">
            <a:noFill/>
          </a:ln>
        </p:spPr>
        <p:txBody>
          <a:bodyPr lIns="0" tIns="0" rIns="0" bIns="0" anchor="b">
            <a:noAutofit/>
          </a:bodyPr>
          <a:lstStyle>
            <a:lvl1pPr>
              <a:defRPr lang="en-GB" sz="1400" b="0" strike="noStrike" spc="-1">
                <a:latin typeface="Times New Roman"/>
              </a:defRPr>
            </a:lvl1pPr>
          </a:lstStyle>
          <a:p>
            <a:r>
              <a:rPr lang="en-GB" sz="1400" b="0" strike="noStrike" spc="-1">
                <a:latin typeface="Times New Roman"/>
              </a:rPr>
              <a:t>&lt;footer&gt;</a:t>
            </a:r>
          </a:p>
        </p:txBody>
      </p:sp>
      <p:sp>
        <p:nvSpPr>
          <p:cNvPr id="46" name="PlaceHolder 6"/>
          <p:cNvSpPr>
            <a:spLocks noGrp="1"/>
          </p:cNvSpPr>
          <p:nvPr>
            <p:ph type="sldNum" idx="6"/>
          </p:nvPr>
        </p:nvSpPr>
        <p:spPr>
          <a:xfrm>
            <a:off x="4278960" y="10157400"/>
            <a:ext cx="3280680" cy="534240"/>
          </a:xfrm>
          <a:prstGeom prst="rect">
            <a:avLst/>
          </a:prstGeom>
          <a:noFill/>
          <a:ln w="0">
            <a:noFill/>
          </a:ln>
        </p:spPr>
        <p:txBody>
          <a:bodyPr lIns="0" tIns="0" rIns="0" bIns="0" anchor="b">
            <a:noAutofit/>
          </a:bodyPr>
          <a:lstStyle>
            <a:lvl1pPr algn="r">
              <a:buNone/>
              <a:defRPr lang="en-GB" sz="1400" b="0" strike="noStrike" spc="-1">
                <a:latin typeface="Times New Roman"/>
              </a:defRPr>
            </a:lvl1pPr>
          </a:lstStyle>
          <a:p>
            <a:pPr algn="r">
              <a:buNone/>
            </a:pPr>
            <a:fld id="{EFBF74A1-06FC-4491-A453-A606B1166394}"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laceHolder 1"/>
          <p:cNvSpPr>
            <a:spLocks noGrp="1" noRot="1" noChangeAspect="1"/>
          </p:cNvSpPr>
          <p:nvPr>
            <p:ph type="sldImg"/>
          </p:nvPr>
        </p:nvSpPr>
        <p:spPr>
          <a:xfrm>
            <a:off x="217488" y="812800"/>
            <a:ext cx="7124700" cy="4008438"/>
          </a:xfrm>
          <a:prstGeom prst="rect">
            <a:avLst/>
          </a:prstGeom>
          <a:ln w="0">
            <a:noFill/>
          </a:ln>
        </p:spPr>
      </p:sp>
      <p:sp>
        <p:nvSpPr>
          <p:cNvPr id="113"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latin typeface="Arial"/>
              </a:rPr>
              <a:t>NB Lethbridge on time – Underwood cannot access history, Lethbridge has a complex account of overlapping and repeating time.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PlaceHolder 1"/>
          <p:cNvSpPr>
            <a:spLocks noGrp="1" noRot="1" noChangeAspect="1"/>
          </p:cNvSpPr>
          <p:nvPr>
            <p:ph type="sldImg"/>
          </p:nvPr>
        </p:nvSpPr>
        <p:spPr>
          <a:xfrm>
            <a:off x="217488" y="812800"/>
            <a:ext cx="7124700" cy="4008438"/>
          </a:xfrm>
          <a:prstGeom prst="rect">
            <a:avLst/>
          </a:prstGeom>
          <a:ln w="0">
            <a:noFill/>
          </a:ln>
        </p:spPr>
      </p:sp>
      <p:sp>
        <p:nvSpPr>
          <p:cNvPr id="131"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latin typeface="Arial"/>
              </a:rPr>
              <a:t>NB Lethbridge on time – Underwood cannot access history, Lethbridge has a complex account of overlapping and repeating time.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217488" y="812800"/>
            <a:ext cx="7124700" cy="4008438"/>
          </a:xfrm>
          <a:prstGeom prst="rect">
            <a:avLst/>
          </a:prstGeom>
          <a:ln w="0">
            <a:noFill/>
          </a:ln>
        </p:spPr>
      </p:sp>
      <p:sp>
        <p:nvSpPr>
          <p:cNvPr id="133"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latin typeface="Arial"/>
              </a:rPr>
              <a:t>NB Lethbridge on time – Underwood cannot access history, Lethbridge has a complex account of overlapping and repeating time.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noRot="1" noChangeAspect="1"/>
          </p:cNvSpPr>
          <p:nvPr>
            <p:ph type="sldImg"/>
          </p:nvPr>
        </p:nvSpPr>
        <p:spPr>
          <a:xfrm>
            <a:off x="217488" y="812800"/>
            <a:ext cx="7124700" cy="4008438"/>
          </a:xfrm>
          <a:prstGeom prst="rect">
            <a:avLst/>
          </a:prstGeom>
          <a:ln w="0">
            <a:noFill/>
          </a:ln>
        </p:spPr>
      </p:sp>
      <p:sp>
        <p:nvSpPr>
          <p:cNvPr id="135"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latin typeface="Arial"/>
              </a:rPr>
              <a:t>NB Lethbridge on time – Underwood cannot access history, Lethbridge has a complex account of overlapping and repeating time.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laceHolder 1"/>
          <p:cNvSpPr>
            <a:spLocks noGrp="1" noRot="1" noChangeAspect="1"/>
          </p:cNvSpPr>
          <p:nvPr>
            <p:ph type="sldImg"/>
          </p:nvPr>
        </p:nvSpPr>
        <p:spPr>
          <a:xfrm>
            <a:off x="217488" y="812800"/>
            <a:ext cx="7124700" cy="4008438"/>
          </a:xfrm>
          <a:prstGeom prst="rect">
            <a:avLst/>
          </a:prstGeom>
          <a:ln w="0">
            <a:noFill/>
          </a:ln>
        </p:spPr>
      </p:sp>
      <p:sp>
        <p:nvSpPr>
          <p:cNvPr id="115"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a:lnSpc>
                <a:spcPct val="100000"/>
              </a:lnSpc>
              <a:buNone/>
            </a:pPr>
            <a:r>
              <a:rPr lang="en-US" sz="1600" b="0" strike="noStrike" spc="-1">
                <a:solidFill>
                  <a:srgbClr val="000000"/>
                </a:solidFill>
                <a:latin typeface="Calibri"/>
                <a:ea typeface="Calibri"/>
              </a:rPr>
              <a:t>L</a:t>
            </a:r>
            <a:r>
              <a:rPr lang="en-US" sz="1800" b="0" strike="noStrike" spc="-1">
                <a:solidFill>
                  <a:srgbClr val="000000"/>
                </a:solidFill>
                <a:latin typeface="Calibri"/>
                <a:ea typeface="Calibri"/>
              </a:rPr>
              <a:t>ethbridge discovered a chalk hill figure, near Cambridge (by testing the earth with metal rods).  He later tested, with his pendulum, the pebbles found on site as sling shot.</a:t>
            </a:r>
            <a:endParaRPr lang="en-GB" sz="18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laceHolder 1"/>
          <p:cNvSpPr>
            <a:spLocks noGrp="1" noRot="1" noChangeAspect="1"/>
          </p:cNvSpPr>
          <p:nvPr>
            <p:ph type="sldImg"/>
          </p:nvPr>
        </p:nvSpPr>
        <p:spPr>
          <a:xfrm>
            <a:off x="217488" y="812800"/>
            <a:ext cx="7124700" cy="4008438"/>
          </a:xfrm>
          <a:prstGeom prst="rect">
            <a:avLst/>
          </a:prstGeom>
          <a:ln w="0">
            <a:noFill/>
          </a:ln>
        </p:spPr>
      </p:sp>
      <p:sp>
        <p:nvSpPr>
          <p:cNvPr id="11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GB" sz="2200" b="0" strike="noStrike" spc="-1">
                <a:latin typeface="Arial"/>
              </a:rPr>
              <a:t>‘In fact it seems to me that the pendulum only supplies a means of communication in code between one part of one's mind on Earth and another part not bound up with the human body. It helps anyone who can use it to be in a sense a medium. But there is a great advantage in using the pendulum, for its code can be measured and written down.’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laceHolder 1"/>
          <p:cNvSpPr>
            <a:spLocks noGrp="1" noRot="1" noChangeAspect="1"/>
          </p:cNvSpPr>
          <p:nvPr>
            <p:ph type="sldImg"/>
          </p:nvPr>
        </p:nvSpPr>
        <p:spPr>
          <a:xfrm>
            <a:off x="217488" y="812800"/>
            <a:ext cx="7124700" cy="4008438"/>
          </a:xfrm>
          <a:prstGeom prst="rect">
            <a:avLst/>
          </a:prstGeom>
          <a:ln w="0">
            <a:noFill/>
          </a:ln>
        </p:spPr>
      </p:sp>
      <p:sp>
        <p:nvSpPr>
          <p:cNvPr id="11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latin typeface="Arial"/>
              </a:rPr>
              <a:t>Add here TCL on nymphs, dryads etc.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1"/>
          <p:cNvSpPr>
            <a:spLocks noGrp="1" noRot="1" noChangeAspect="1"/>
          </p:cNvSpPr>
          <p:nvPr>
            <p:ph type="sldImg"/>
          </p:nvPr>
        </p:nvSpPr>
        <p:spPr>
          <a:xfrm>
            <a:off x="217488" y="812800"/>
            <a:ext cx="7124700" cy="4008438"/>
          </a:xfrm>
          <a:prstGeom prst="rect">
            <a:avLst/>
          </a:prstGeom>
          <a:ln w="0">
            <a:noFill/>
          </a:ln>
        </p:spPr>
      </p:sp>
      <p:sp>
        <p:nvSpPr>
          <p:cNvPr id="121"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latin typeface="Arial"/>
              </a:rPr>
              <a:t>Lethbridge’s scientific approach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noRot="1" noChangeAspect="1"/>
          </p:cNvSpPr>
          <p:nvPr>
            <p:ph type="sldImg"/>
          </p:nvPr>
        </p:nvSpPr>
        <p:spPr>
          <a:xfrm>
            <a:off x="217488" y="812800"/>
            <a:ext cx="7124700" cy="4008438"/>
          </a:xfrm>
          <a:prstGeom prst="rect">
            <a:avLst/>
          </a:prstGeom>
          <a:ln w="0">
            <a:noFill/>
          </a:ln>
        </p:spPr>
      </p:sp>
      <p:sp>
        <p:nvSpPr>
          <p:cNvPr id="123"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latin typeface="Arial"/>
              </a:rPr>
              <a:t>Explain naiad field and relationship to dowsing; theory of time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PlaceHolder 1"/>
          <p:cNvSpPr>
            <a:spLocks noGrp="1" noRot="1" noChangeAspect="1"/>
          </p:cNvSpPr>
          <p:nvPr>
            <p:ph type="sldImg"/>
          </p:nvPr>
        </p:nvSpPr>
        <p:spPr>
          <a:xfrm>
            <a:off x="217488" y="812800"/>
            <a:ext cx="7124700" cy="4008438"/>
          </a:xfrm>
          <a:prstGeom prst="rect">
            <a:avLst/>
          </a:prstGeom>
          <a:ln w="0">
            <a:noFill/>
          </a:ln>
        </p:spPr>
      </p:sp>
      <p:sp>
        <p:nvSpPr>
          <p:cNvPr id="125"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latin typeface="Arial"/>
              </a:rPr>
              <a:t>Essential p. 84: ‘Unless you can appreciate that there is part of your make-up which lasts indefinitely and knows much more than your brain, you are stuck in the world of materialism and atom bombs.’</a:t>
            </a:r>
          </a:p>
          <a:p>
            <a:endParaRPr lang="en-GB" sz="2000" b="0" strike="noStrike" spc="-1">
              <a:latin typeface="Arial"/>
            </a:endParaRPr>
          </a:p>
          <a:p>
            <a:r>
              <a:rPr lang="en-GB" sz="2000" b="0" strike="noStrike" spc="-1">
                <a:latin typeface="Arial"/>
              </a:rPr>
              <a:t>Sling-shot at Wandlebury</a:t>
            </a:r>
          </a:p>
          <a:p>
            <a:endParaRPr lang="en-GB" sz="2000" b="0" strike="noStrike" spc="-1">
              <a:latin typeface="Arial"/>
            </a:endParaRPr>
          </a:p>
          <a:p>
            <a:r>
              <a:rPr lang="en-GB" sz="2000" b="0" strike="noStrike" spc="-1">
                <a:latin typeface="Arial"/>
              </a:rPr>
              <a:t>Intelligent design</a:t>
            </a:r>
          </a:p>
          <a:p>
            <a:r>
              <a:rPr lang="en-GB" sz="2000" b="0" strike="noStrike" spc="-1">
                <a:latin typeface="Arial"/>
              </a:rPr>
              <a:t>Immortality</a:t>
            </a:r>
          </a:p>
          <a:p>
            <a:endParaRPr lang="en-GB"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noRot="1" noChangeAspect="1"/>
          </p:cNvSpPr>
          <p:nvPr>
            <p:ph type="sldImg"/>
          </p:nvPr>
        </p:nvSpPr>
        <p:spPr>
          <a:xfrm>
            <a:off x="217488" y="812800"/>
            <a:ext cx="7124700" cy="4008438"/>
          </a:xfrm>
          <a:prstGeom prst="rect">
            <a:avLst/>
          </a:prstGeom>
          <a:ln w="0">
            <a:noFill/>
          </a:ln>
        </p:spPr>
      </p:sp>
      <p:sp>
        <p:nvSpPr>
          <p:cNvPr id="12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latin typeface="Arial"/>
              </a:rPr>
              <a:t>Time is outside the 40 inch circle (at 60 inches) (Essential p. 100)</a:t>
            </a:r>
          </a:p>
          <a:p>
            <a:endParaRPr lang="en-GB" sz="2000" b="0" strike="noStrike" spc="-1">
              <a:latin typeface="Arial"/>
            </a:endParaRPr>
          </a:p>
          <a:p>
            <a:r>
              <a:rPr lang="en-GB" sz="2000" b="0" strike="noStrike" spc="-1">
                <a:latin typeface="Arial"/>
              </a:rPr>
              <a:t>Materialism, as it is called, has forgotten one vital point. Brain and mind are not the same thing. Mind can work in many dimensions. Brain can only function in three. Since science by its terms of reference can only deal with these three dimen­sions, length, breadth and thickness, it is not the slightest guide to what happens when you have to deal with four or even more.</a:t>
            </a:r>
          </a:p>
          <a:p>
            <a:r>
              <a:rPr lang="en-GB" sz="2000" b="0" strike="noStrike" spc="-1">
                <a:latin typeface="Arial"/>
              </a:rPr>
              <a:t>Essential p. 114</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PlaceHolder 1"/>
          <p:cNvSpPr>
            <a:spLocks noGrp="1" noRot="1" noChangeAspect="1"/>
          </p:cNvSpPr>
          <p:nvPr>
            <p:ph type="sldImg"/>
          </p:nvPr>
        </p:nvSpPr>
        <p:spPr>
          <a:xfrm>
            <a:off x="217488" y="812800"/>
            <a:ext cx="7124700" cy="4008438"/>
          </a:xfrm>
          <a:prstGeom prst="rect">
            <a:avLst/>
          </a:prstGeom>
          <a:ln w="0">
            <a:noFill/>
          </a:ln>
        </p:spPr>
      </p:sp>
      <p:sp>
        <p:nvSpPr>
          <p:cNvPr id="12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latin typeface="Arial"/>
              </a:rPr>
              <a:t>NB Lethbridge on time – Underwood cannot access history, Lethbridge has a complex account of overlapping and repeating time.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79C1DFF1-FCB0-4057-A5AE-40DEA72244B1}"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endParaRPr lang="en-GB" sz="4400" b="0" strike="noStrike" spc="-1">
              <a:latin typeface="Arial"/>
            </a:endParaRPr>
          </a:p>
        </p:txBody>
      </p:sp>
      <p:sp>
        <p:nvSpPr>
          <p:cNvPr id="27" name="PlaceHolder 2"/>
          <p:cNvSpPr>
            <a:spLocks noGrp="1"/>
          </p:cNvSpPr>
          <p:nvPr>
            <p:ph/>
          </p:nvPr>
        </p:nvSpPr>
        <p:spPr>
          <a:xfrm>
            <a:off x="504000" y="1326600"/>
            <a:ext cx="907164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28" name="PlaceHolder 3"/>
          <p:cNvSpPr>
            <a:spLocks noGrp="1"/>
          </p:cNvSpPr>
          <p:nvPr>
            <p:ph/>
          </p:nvPr>
        </p:nvSpPr>
        <p:spPr>
          <a:xfrm>
            <a:off x="504000" y="3044160"/>
            <a:ext cx="907164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7E52249C-47D5-479E-9E4D-1D3AC25B9BE5}"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endParaRPr lang="en-GB" sz="4400" b="0" strike="noStrike" spc="-1">
              <a:latin typeface="Arial"/>
            </a:endParaRPr>
          </a:p>
        </p:txBody>
      </p:sp>
      <p:sp>
        <p:nvSpPr>
          <p:cNvPr id="30"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31"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32" name="PlaceHolder 4"/>
          <p:cNvSpPr>
            <a:spLocks noGrp="1"/>
          </p:cNvSpPr>
          <p:nvPr>
            <p:ph/>
          </p:nvPr>
        </p:nvSpPr>
        <p:spPr>
          <a:xfrm>
            <a:off x="504000" y="3044160"/>
            <a:ext cx="442692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33" name="PlaceHolder 5"/>
          <p:cNvSpPr>
            <a:spLocks noGrp="1"/>
          </p:cNvSpPr>
          <p:nvPr>
            <p:ph/>
          </p:nvPr>
        </p:nvSpPr>
        <p:spPr>
          <a:xfrm>
            <a:off x="5152680" y="3044160"/>
            <a:ext cx="442692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361FA783-AB5F-44C2-A014-1330E000976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endParaRPr lang="en-GB" sz="4400" b="0" strike="noStrike" spc="-1">
              <a:latin typeface="Arial"/>
            </a:endParaRPr>
          </a:p>
        </p:txBody>
      </p:sp>
      <p:sp>
        <p:nvSpPr>
          <p:cNvPr id="35" name="PlaceHolder 2"/>
          <p:cNvSpPr>
            <a:spLocks noGrp="1"/>
          </p:cNvSpPr>
          <p:nvPr>
            <p:ph/>
          </p:nvPr>
        </p:nvSpPr>
        <p:spPr>
          <a:xfrm>
            <a:off x="504000" y="1326600"/>
            <a:ext cx="292068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36" name="PlaceHolder 3"/>
          <p:cNvSpPr>
            <a:spLocks noGrp="1"/>
          </p:cNvSpPr>
          <p:nvPr>
            <p:ph/>
          </p:nvPr>
        </p:nvSpPr>
        <p:spPr>
          <a:xfrm>
            <a:off x="3571200" y="1326600"/>
            <a:ext cx="292068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37" name="PlaceHolder 4"/>
          <p:cNvSpPr>
            <a:spLocks noGrp="1"/>
          </p:cNvSpPr>
          <p:nvPr>
            <p:ph/>
          </p:nvPr>
        </p:nvSpPr>
        <p:spPr>
          <a:xfrm>
            <a:off x="6638040" y="1326600"/>
            <a:ext cx="292068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38" name="PlaceHolder 5"/>
          <p:cNvSpPr>
            <a:spLocks noGrp="1"/>
          </p:cNvSpPr>
          <p:nvPr>
            <p:ph/>
          </p:nvPr>
        </p:nvSpPr>
        <p:spPr>
          <a:xfrm>
            <a:off x="504000" y="3044160"/>
            <a:ext cx="292068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39" name="PlaceHolder 6"/>
          <p:cNvSpPr>
            <a:spLocks noGrp="1"/>
          </p:cNvSpPr>
          <p:nvPr>
            <p:ph/>
          </p:nvPr>
        </p:nvSpPr>
        <p:spPr>
          <a:xfrm>
            <a:off x="3571200" y="3044160"/>
            <a:ext cx="292068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40" name="PlaceHolder 7"/>
          <p:cNvSpPr>
            <a:spLocks noGrp="1"/>
          </p:cNvSpPr>
          <p:nvPr>
            <p:ph/>
          </p:nvPr>
        </p:nvSpPr>
        <p:spPr>
          <a:xfrm>
            <a:off x="6638040" y="3044160"/>
            <a:ext cx="292068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B6EA317A-61EC-4268-A62F-1ED34645E3FE}"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endParaRPr lang="en-GB" sz="4400" b="0" strike="noStrike" spc="-1">
              <a:latin typeface="Arial"/>
            </a:endParaRPr>
          </a:p>
        </p:txBody>
      </p:sp>
      <p:sp>
        <p:nvSpPr>
          <p:cNvPr id="6" name="PlaceHolder 2"/>
          <p:cNvSpPr>
            <a:spLocks noGrp="1"/>
          </p:cNvSpPr>
          <p:nvPr>
            <p:ph type="subTitle"/>
          </p:nvPr>
        </p:nvSpPr>
        <p:spPr>
          <a:xfrm>
            <a:off x="504000" y="1326600"/>
            <a:ext cx="9071640" cy="328824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60966EE-6D0A-4C45-8B53-83B2FF937868}"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endParaRPr lang="en-GB" sz="4400" b="0" strike="noStrike" spc="-1">
              <a:latin typeface="Arial"/>
            </a:endParaRPr>
          </a:p>
        </p:txBody>
      </p:sp>
      <p:sp>
        <p:nvSpPr>
          <p:cNvPr id="8" name="PlaceHolder 2"/>
          <p:cNvSpPr>
            <a:spLocks noGrp="1"/>
          </p:cNvSpPr>
          <p:nvPr>
            <p:ph/>
          </p:nvPr>
        </p:nvSpPr>
        <p:spPr>
          <a:xfrm>
            <a:off x="504000" y="1326600"/>
            <a:ext cx="9071640" cy="3288240"/>
          </a:xfrm>
          <a:prstGeom prst="rect">
            <a:avLst/>
          </a:prstGeom>
          <a:noFill/>
          <a:ln w="0">
            <a:noFill/>
          </a:ln>
        </p:spPr>
        <p:txBody>
          <a:bodyPr lIns="0" tIns="0" rIns="0" bIns="0" anchor="t">
            <a:normAutofit/>
          </a:bodyPr>
          <a:lstStyle/>
          <a:p>
            <a:endParaRPr lang="en-GB" sz="3200" b="0" strike="noStrike" spc="-1">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34E37044-C6FF-4B57-995A-6EDB8DC2CFDC}"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endParaRPr lang="en-GB" sz="4400" b="0" strike="noStrike" spc="-1">
              <a:latin typeface="Arial"/>
            </a:endParaRPr>
          </a:p>
        </p:txBody>
      </p:sp>
      <p:sp>
        <p:nvSpPr>
          <p:cNvPr id="10"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endParaRPr lang="en-GB" sz="3200" b="0" strike="noStrike" spc="-1">
              <a:latin typeface="Arial"/>
            </a:endParaRPr>
          </a:p>
        </p:txBody>
      </p:sp>
      <p:sp>
        <p:nvSpPr>
          <p:cNvPr id="11" name="PlaceHolder 3"/>
          <p:cNvSpPr>
            <a:spLocks noGrp="1"/>
          </p:cNvSpPr>
          <p:nvPr>
            <p:ph/>
          </p:nvPr>
        </p:nvSpPr>
        <p:spPr>
          <a:xfrm>
            <a:off x="5152680" y="1326600"/>
            <a:ext cx="4426920" cy="3288240"/>
          </a:xfrm>
          <a:prstGeom prst="rect">
            <a:avLst/>
          </a:prstGeom>
          <a:noFill/>
          <a:ln w="0">
            <a:noFill/>
          </a:ln>
        </p:spPr>
        <p:txBody>
          <a:bodyPr lIns="0" tIns="0" rIns="0" bIns="0" anchor="t">
            <a:normAutofit/>
          </a:bodyPr>
          <a:lstStyle/>
          <a:p>
            <a:endParaRPr lang="en-GB" sz="3200" b="0" strike="noStrike" spc="-1">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595B800-ABB2-4BD0-AF10-A70C72F430D3}"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endParaRPr lang="en-GB" sz="44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C69FAC42-C598-4F89-AEE1-469E81252A8E}"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1640" cy="438840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80339B5B-0509-4D6C-AB78-E9E2D8B6488C}"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endParaRPr lang="en-GB" sz="4400" b="0" strike="noStrike" spc="-1">
              <a:latin typeface="Arial"/>
            </a:endParaRPr>
          </a:p>
        </p:txBody>
      </p:sp>
      <p:sp>
        <p:nvSpPr>
          <p:cNvPr id="15"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16" name="PlaceHolder 3"/>
          <p:cNvSpPr>
            <a:spLocks noGrp="1"/>
          </p:cNvSpPr>
          <p:nvPr>
            <p:ph/>
          </p:nvPr>
        </p:nvSpPr>
        <p:spPr>
          <a:xfrm>
            <a:off x="5152680" y="1326600"/>
            <a:ext cx="4426920" cy="3288240"/>
          </a:xfrm>
          <a:prstGeom prst="rect">
            <a:avLst/>
          </a:prstGeom>
          <a:noFill/>
          <a:ln w="0">
            <a:noFill/>
          </a:ln>
        </p:spPr>
        <p:txBody>
          <a:bodyPr lIns="0" tIns="0" rIns="0" bIns="0" anchor="t">
            <a:normAutofit/>
          </a:bodyPr>
          <a:lstStyle/>
          <a:p>
            <a:endParaRPr lang="en-GB" sz="3200" b="0" strike="noStrike" spc="-1">
              <a:latin typeface="Arial"/>
            </a:endParaRPr>
          </a:p>
        </p:txBody>
      </p:sp>
      <p:sp>
        <p:nvSpPr>
          <p:cNvPr id="17" name="PlaceHolder 4"/>
          <p:cNvSpPr>
            <a:spLocks noGrp="1"/>
          </p:cNvSpPr>
          <p:nvPr>
            <p:ph/>
          </p:nvPr>
        </p:nvSpPr>
        <p:spPr>
          <a:xfrm>
            <a:off x="504000" y="3044160"/>
            <a:ext cx="442692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C043C7C2-CCCB-4E5B-914C-7F2E31E6F0DA}"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endParaRPr lang="en-GB" sz="4400" b="0" strike="noStrike" spc="-1">
              <a:latin typeface="Arial"/>
            </a:endParaRPr>
          </a:p>
        </p:txBody>
      </p:sp>
      <p:sp>
        <p:nvSpPr>
          <p:cNvPr id="19"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endParaRPr lang="en-GB" sz="3200" b="0" strike="noStrike" spc="-1">
              <a:latin typeface="Arial"/>
            </a:endParaRPr>
          </a:p>
        </p:txBody>
      </p:sp>
      <p:sp>
        <p:nvSpPr>
          <p:cNvPr id="20"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21" name="PlaceHolder 4"/>
          <p:cNvSpPr>
            <a:spLocks noGrp="1"/>
          </p:cNvSpPr>
          <p:nvPr>
            <p:ph/>
          </p:nvPr>
        </p:nvSpPr>
        <p:spPr>
          <a:xfrm>
            <a:off x="5152680" y="3044160"/>
            <a:ext cx="442692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FF999E91-7109-42A0-902E-D4928058521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endParaRPr lang="en-GB" sz="4400" b="0" strike="noStrike" spc="-1">
              <a:latin typeface="Arial"/>
            </a:endParaRPr>
          </a:p>
        </p:txBody>
      </p:sp>
      <p:sp>
        <p:nvSpPr>
          <p:cNvPr id="23"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24"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25" name="PlaceHolder 4"/>
          <p:cNvSpPr>
            <a:spLocks noGrp="1"/>
          </p:cNvSpPr>
          <p:nvPr>
            <p:ph/>
          </p:nvPr>
        </p:nvSpPr>
        <p:spPr>
          <a:xfrm>
            <a:off x="504000" y="3044160"/>
            <a:ext cx="9071640" cy="1568160"/>
          </a:xfrm>
          <a:prstGeom prst="rect">
            <a:avLst/>
          </a:prstGeom>
          <a:noFill/>
          <a:ln w="0">
            <a:noFill/>
          </a:ln>
        </p:spPr>
        <p:txBody>
          <a:bodyPr lIns="0" tIns="0" rIns="0" bIns="0" anchor="t">
            <a:normAutofit/>
          </a:bodyPr>
          <a:lstStyle/>
          <a:p>
            <a:endParaRPr lang="en-GB" sz="3200" b="0" strike="noStrike" spc="-1">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27B563D2-61B7-46A3-9898-D256C8744786}"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Click to edit the title text format</a:t>
            </a:r>
          </a:p>
        </p:txBody>
      </p:sp>
      <p:sp>
        <p:nvSpPr>
          <p:cNvPr id="6" name="PlaceHolder 2"/>
          <p:cNvSpPr>
            <a:spLocks noGrp="1"/>
          </p:cNvSpPr>
          <p:nvPr>
            <p:ph type="body"/>
          </p:nvPr>
        </p:nvSpPr>
        <p:spPr>
          <a:xfrm>
            <a:off x="504000" y="1326600"/>
            <a:ext cx="907164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
        <p:nvSpPr>
          <p:cNvPr id="2" name="PlaceHolder 3"/>
          <p:cNvSpPr>
            <a:spLocks noGrp="1"/>
          </p:cNvSpPr>
          <p:nvPr>
            <p:ph type="dt" idx="1"/>
          </p:nvPr>
        </p:nvSpPr>
        <p:spPr>
          <a:xfrm>
            <a:off x="504000" y="5165280"/>
            <a:ext cx="2348280" cy="390600"/>
          </a:xfrm>
          <a:prstGeom prst="rect">
            <a:avLst/>
          </a:prstGeom>
          <a:noFill/>
          <a:ln w="0">
            <a:noFill/>
          </a:ln>
        </p:spPr>
        <p:txBody>
          <a:bodyPr lIns="0" tIns="0" rIns="0" bIns="0" anchor="t">
            <a:noAutofit/>
          </a:bodyPr>
          <a:lstStyle>
            <a:lvl1pPr>
              <a:defRPr lang="en-GB" sz="1400" b="0" strike="noStrike" spc="-1">
                <a:latin typeface="Times New Roman"/>
              </a:defRPr>
            </a:lvl1pPr>
          </a:lstStyle>
          <a:p>
            <a:r>
              <a:rPr lang="en-GB" sz="1400" b="0" strike="noStrike" spc="-1">
                <a:latin typeface="Times New Roman"/>
              </a:rPr>
              <a:t>&lt;date/time&gt;</a:t>
            </a:r>
          </a:p>
        </p:txBody>
      </p:sp>
      <p:sp>
        <p:nvSpPr>
          <p:cNvPr id="3" name="PlaceHolder 4"/>
          <p:cNvSpPr>
            <a:spLocks noGrp="1"/>
          </p:cNvSpPr>
          <p:nvPr>
            <p:ph type="ftr" idx="2"/>
          </p:nvPr>
        </p:nvSpPr>
        <p:spPr>
          <a:xfrm>
            <a:off x="3447360" y="5165280"/>
            <a:ext cx="3195000" cy="390600"/>
          </a:xfrm>
          <a:prstGeom prst="rect">
            <a:avLst/>
          </a:prstGeom>
          <a:noFill/>
          <a:ln w="0">
            <a:noFill/>
          </a:ln>
        </p:spPr>
        <p:txBody>
          <a:bodyPr lIns="0" tIns="0" rIns="0" bIns="0" anchor="t">
            <a:noAutofit/>
          </a:bodyPr>
          <a:lstStyle>
            <a:lvl1pPr algn="ctr">
              <a:buNone/>
              <a:defRPr lang="en-GB" sz="1400" b="0" strike="noStrike" spc="-1">
                <a:latin typeface="Times New Roman"/>
              </a:defRPr>
            </a:lvl1pPr>
          </a:lstStyle>
          <a:p>
            <a:pPr algn="ctr">
              <a:buNone/>
            </a:pPr>
            <a:r>
              <a:rPr lang="en-GB" sz="1400" b="0" strike="noStrike" spc="-1">
                <a:latin typeface="Times New Roman"/>
              </a:rPr>
              <a:t>&lt;footer&gt;</a:t>
            </a:r>
          </a:p>
        </p:txBody>
      </p:sp>
      <p:sp>
        <p:nvSpPr>
          <p:cNvPr id="4" name="PlaceHolder 5"/>
          <p:cNvSpPr>
            <a:spLocks noGrp="1"/>
          </p:cNvSpPr>
          <p:nvPr>
            <p:ph type="sldNum" idx="3"/>
          </p:nvPr>
        </p:nvSpPr>
        <p:spPr>
          <a:xfrm>
            <a:off x="7227360" y="5165280"/>
            <a:ext cx="2348280" cy="390600"/>
          </a:xfrm>
          <a:prstGeom prst="rect">
            <a:avLst/>
          </a:prstGeom>
          <a:noFill/>
          <a:ln w="0">
            <a:noFill/>
          </a:ln>
        </p:spPr>
        <p:txBody>
          <a:bodyPr lIns="0" tIns="0" rIns="0" bIns="0" anchor="t">
            <a:noAutofit/>
          </a:bodyPr>
          <a:lstStyle>
            <a:lvl1pPr algn="r">
              <a:buNone/>
              <a:defRPr lang="en-GB" sz="1400" b="0" strike="noStrike" spc="-1">
                <a:latin typeface="Times New Roman"/>
              </a:defRPr>
            </a:lvl1pPr>
          </a:lstStyle>
          <a:p>
            <a:pPr algn="r">
              <a:buNone/>
            </a:pPr>
            <a:fld id="{A04EA8C4-9558-446D-B5EA-8929E7187BA2}"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47" name="PlaceHolder 1"/>
          <p:cNvSpPr>
            <a:spLocks noGrp="1"/>
          </p:cNvSpPr>
          <p:nvPr>
            <p:ph type="subTitle"/>
          </p:nvPr>
        </p:nvSpPr>
        <p:spPr>
          <a:xfrm>
            <a:off x="504000" y="887760"/>
            <a:ext cx="9071640" cy="3288240"/>
          </a:xfrm>
          <a:prstGeom prst="rect">
            <a:avLst/>
          </a:prstGeom>
          <a:noFill/>
          <a:ln w="0">
            <a:noFill/>
          </a:ln>
        </p:spPr>
        <p:txBody>
          <a:bodyPr lIns="0" tIns="0" rIns="0" bIns="0" anchor="ctr">
            <a:noAutofit/>
          </a:bodyPr>
          <a:lstStyle/>
          <a:p>
            <a:pPr algn="ctr">
              <a:buNone/>
            </a:pPr>
            <a:r>
              <a:rPr lang="en-GB" sz="4200" b="0" strike="noStrike" spc="-1">
                <a:latin typeface="Arial"/>
                <a:ea typeface="Noto Sans CJK SC"/>
              </a:rPr>
              <a:t>Underwood and Lethbridge revisited</a:t>
            </a:r>
            <a:endParaRPr lang="en-GB" sz="4200" b="0" strike="noStrike" spc="-1">
              <a:latin typeface="Arial"/>
            </a:endParaRPr>
          </a:p>
          <a:p>
            <a:pPr algn="ctr">
              <a:buNone/>
            </a:pPr>
            <a:endParaRPr lang="en-GB" sz="3600" b="0" strike="noStrike" spc="-1">
              <a:latin typeface="Arial"/>
            </a:endParaRPr>
          </a:p>
          <a:p>
            <a:pPr algn="ctr">
              <a:buNone/>
            </a:pPr>
            <a:r>
              <a:rPr lang="en-GB" sz="3200" b="0" strike="noStrike" spc="-1">
                <a:latin typeface="Arial"/>
                <a:ea typeface="Noto Sans CJK SC"/>
              </a:rPr>
              <a:t>Andrew Edgar</a:t>
            </a:r>
            <a:endParaRPr lang="en-GB" sz="3200" b="0" strike="noStrike" spc="-1">
              <a:latin typeface="Arial"/>
            </a:endParaRPr>
          </a:p>
          <a:p>
            <a:pPr algn="ctr">
              <a:buNone/>
            </a:pPr>
            <a:r>
              <a:rPr lang="en-GB" sz="3200" b="0" strike="noStrike" spc="-1">
                <a:latin typeface="Arial"/>
                <a:ea typeface="Noto Sans CJK SC"/>
              </a:rPr>
              <a:t>andrewredgar@gmail.com</a:t>
            </a:r>
            <a:endParaRPr lang="en-GB" sz="32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Dowsing and Archaeology</a:t>
            </a:r>
          </a:p>
        </p:txBody>
      </p:sp>
      <p:pic>
        <p:nvPicPr>
          <p:cNvPr id="83" name="Picture 82"/>
          <p:cNvPicPr/>
          <p:nvPr/>
        </p:nvPicPr>
        <p:blipFill>
          <a:blip r:embed="rId3"/>
          <a:stretch/>
        </p:blipFill>
        <p:spPr>
          <a:xfrm>
            <a:off x="1800000" y="1296000"/>
            <a:ext cx="2549520" cy="3968640"/>
          </a:xfrm>
          <a:prstGeom prst="rect">
            <a:avLst/>
          </a:prstGeom>
          <a:ln w="0">
            <a:noFill/>
          </a:ln>
        </p:spPr>
      </p:pic>
      <p:sp>
        <p:nvSpPr>
          <p:cNvPr id="84" name="PlaceHolder 2"/>
          <p:cNvSpPr>
            <a:spLocks noGrp="1"/>
          </p:cNvSpPr>
          <p:nvPr>
            <p:ph/>
          </p:nvPr>
        </p:nvSpPr>
        <p:spPr>
          <a:xfrm>
            <a:off x="5152680" y="1326600"/>
            <a:ext cx="4426920" cy="40014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400" b="0" strike="noStrike" spc="-1">
                <a:latin typeface="Arial"/>
              </a:rPr>
              <a:t>Tom Lethbridge </a:t>
            </a:r>
          </a:p>
          <a:p>
            <a:pPr marL="432000" indent="-324000">
              <a:spcBef>
                <a:spcPts val="1417"/>
              </a:spcBef>
              <a:buClr>
                <a:srgbClr val="000000"/>
              </a:buClr>
              <a:buSzPct val="45000"/>
              <a:buFont typeface="Wingdings" charset="2"/>
              <a:buChar char=""/>
            </a:pPr>
            <a:r>
              <a:rPr lang="en-GB" sz="2400" b="0" strike="noStrike" spc="-1">
                <a:latin typeface="Arial"/>
              </a:rPr>
              <a:t>A professional (if unpaid) archaeologist until 1957.  His approach, like Underwood’s, is that of a cultural archaeologist.  Much of his work focuses around the possibility of the worship of the goddess Diana, the Great Mother.</a:t>
            </a:r>
          </a:p>
        </p:txBody>
      </p:sp>
      <p:sp>
        <p:nvSpPr>
          <p:cNvPr id="85" name="TextBox 84"/>
          <p:cNvSpPr txBox="1"/>
          <p:nvPr/>
        </p:nvSpPr>
        <p:spPr>
          <a:xfrm>
            <a:off x="432000" y="2736000"/>
            <a:ext cx="1440000" cy="1114200"/>
          </a:xfrm>
          <a:prstGeom prst="rect">
            <a:avLst/>
          </a:prstGeom>
          <a:noFill/>
          <a:ln w="0">
            <a:noFill/>
          </a:ln>
        </p:spPr>
        <p:txBody>
          <a:bodyPr lIns="90000" tIns="45000" rIns="90000" bIns="45000" anchor="t">
            <a:noAutofit/>
          </a:bodyPr>
          <a:lstStyle/>
          <a:p>
            <a:r>
              <a:rPr lang="en-GB" sz="1800" b="0" strike="noStrike" spc="-1">
                <a:latin typeface="Arial"/>
              </a:rPr>
              <a:t>Illustration from </a:t>
            </a:r>
            <a:r>
              <a:rPr lang="en-GB" sz="1800" b="0" i="1" strike="noStrike" spc="-1">
                <a:latin typeface="Arial"/>
              </a:rPr>
              <a:t>Witches</a:t>
            </a:r>
            <a:r>
              <a:rPr lang="en-GB" sz="1800" b="0" strike="noStrike" spc="-1">
                <a:latin typeface="Arial"/>
              </a:rPr>
              <a:t> (1962)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86"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Dowsing and Ghosts</a:t>
            </a:r>
          </a:p>
        </p:txBody>
      </p:sp>
      <p:sp>
        <p:nvSpPr>
          <p:cNvPr id="87" name="PlaceHolder 2"/>
          <p:cNvSpPr>
            <a:spLocks noGrp="1"/>
          </p:cNvSpPr>
          <p:nvPr>
            <p:ph/>
          </p:nvPr>
        </p:nvSpPr>
        <p:spPr>
          <a:xfrm>
            <a:off x="5152680" y="1326600"/>
            <a:ext cx="4711320" cy="4145400"/>
          </a:xfrm>
          <a:prstGeom prst="rect">
            <a:avLst/>
          </a:prstGeom>
          <a:noFill/>
          <a:ln w="0">
            <a:noFill/>
          </a:ln>
        </p:spPr>
        <p:txBody>
          <a:bodyPr lIns="0" tIns="0" rIns="0" bIns="0" anchor="t">
            <a:normAutofit/>
          </a:bodyPr>
          <a:lstStyle/>
          <a:p>
            <a:pPr marL="432000" indent="-324000">
              <a:spcBef>
                <a:spcPts val="2268"/>
              </a:spcBef>
              <a:spcAft>
                <a:spcPts val="850"/>
              </a:spcAft>
              <a:buClr>
                <a:srgbClr val="000000"/>
              </a:buClr>
              <a:buSzPct val="45000"/>
              <a:buFont typeface="Wingdings" charset="2"/>
              <a:buChar char=""/>
            </a:pPr>
            <a:r>
              <a:rPr lang="en-GB" sz="2400" b="0" strike="noStrike" spc="-1">
                <a:latin typeface="Arial"/>
                <a:ea typeface="Noto Sans CJK SC"/>
              </a:rPr>
              <a:t>Tom Lethbridge </a:t>
            </a:r>
            <a:endParaRPr lang="en-GB" sz="2400" b="0" strike="noStrike" spc="-1">
              <a:latin typeface="Arial"/>
            </a:endParaRPr>
          </a:p>
          <a:p>
            <a:pPr marL="432000" indent="-324000">
              <a:lnSpc>
                <a:spcPct val="100000"/>
              </a:lnSpc>
              <a:spcBef>
                <a:spcPts val="850"/>
              </a:spcBef>
              <a:spcAft>
                <a:spcPts val="850"/>
              </a:spcAft>
              <a:buClr>
                <a:srgbClr val="000000"/>
              </a:buClr>
              <a:buSzPct val="45000"/>
              <a:buFont typeface="Wingdings" charset="2"/>
              <a:buChar char=""/>
            </a:pPr>
            <a:r>
              <a:rPr lang="en-US" sz="2100" b="0" strike="noStrike" spc="-1">
                <a:solidFill>
                  <a:srgbClr val="000000"/>
                </a:solidFill>
                <a:latin typeface="Calibri"/>
                <a:ea typeface="Calibri"/>
              </a:rPr>
              <a:t>Ghosts and ghouls are the projection of one person's (emotional) experience of another person onto the 'naiad-field'.</a:t>
            </a:r>
            <a:endParaRPr lang="en-GB" sz="2100" b="0" strike="noStrike" spc="-1">
              <a:latin typeface="Arial"/>
            </a:endParaRPr>
          </a:p>
          <a:p>
            <a:pPr marL="432000" indent="-324000">
              <a:lnSpc>
                <a:spcPct val="100000"/>
              </a:lnSpc>
              <a:spcBef>
                <a:spcPts val="850"/>
              </a:spcBef>
              <a:spcAft>
                <a:spcPts val="850"/>
              </a:spcAft>
              <a:buClr>
                <a:srgbClr val="000000"/>
              </a:buClr>
              <a:buSzPct val="45000"/>
              <a:buFont typeface="Wingdings" charset="2"/>
              <a:buChar char=""/>
            </a:pPr>
            <a:r>
              <a:rPr lang="en-US" sz="2100" b="0" strike="noStrike" spc="-1">
                <a:solidFill>
                  <a:srgbClr val="000000"/>
                </a:solidFill>
                <a:latin typeface="Calibri"/>
                <a:ea typeface="Calibri"/>
              </a:rPr>
              <a:t>'Are ghosts “television” pictures carried by the force of resonance from a projecting machine in one mind to a receiving machine in another.'</a:t>
            </a:r>
            <a:endParaRPr lang="en-GB" sz="2100" b="0" strike="noStrike" spc="-1">
              <a:latin typeface="Arial"/>
            </a:endParaRPr>
          </a:p>
        </p:txBody>
      </p:sp>
      <p:sp>
        <p:nvSpPr>
          <p:cNvPr id="88" name="TextBox 87"/>
          <p:cNvSpPr txBox="1"/>
          <p:nvPr/>
        </p:nvSpPr>
        <p:spPr>
          <a:xfrm>
            <a:off x="432000" y="2736360"/>
            <a:ext cx="1440000" cy="1114200"/>
          </a:xfrm>
          <a:prstGeom prst="rect">
            <a:avLst/>
          </a:prstGeom>
          <a:noFill/>
          <a:ln w="0">
            <a:noFill/>
          </a:ln>
        </p:spPr>
        <p:txBody>
          <a:bodyPr lIns="90000" tIns="45000" rIns="90000" bIns="45000" anchor="t">
            <a:noAutofit/>
          </a:bodyPr>
          <a:lstStyle/>
          <a:p>
            <a:r>
              <a:rPr lang="en-GB" sz="1800" b="0" strike="noStrike" spc="-1">
                <a:latin typeface="Arial"/>
              </a:rPr>
              <a:t>Illustration from </a:t>
            </a:r>
            <a:r>
              <a:rPr lang="en-GB" sz="1800" b="0" i="1" strike="noStrike" spc="-1">
                <a:latin typeface="Arial"/>
              </a:rPr>
              <a:t>Ghost and Diving Rod</a:t>
            </a:r>
            <a:r>
              <a:rPr lang="en-GB" sz="1800" b="0" strike="noStrike" spc="-1">
                <a:latin typeface="Arial"/>
              </a:rPr>
              <a:t> (1963)</a:t>
            </a:r>
          </a:p>
        </p:txBody>
      </p:sp>
      <p:pic>
        <p:nvPicPr>
          <p:cNvPr id="89" name="Picture 88"/>
          <p:cNvPicPr/>
          <p:nvPr/>
        </p:nvPicPr>
        <p:blipFill>
          <a:blip r:embed="rId3"/>
          <a:stretch/>
        </p:blipFill>
        <p:spPr>
          <a:xfrm>
            <a:off x="1858680" y="1242360"/>
            <a:ext cx="3109320" cy="401364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Dowsing and Metaphysics</a:t>
            </a:r>
          </a:p>
        </p:txBody>
      </p:sp>
      <p:pic>
        <p:nvPicPr>
          <p:cNvPr id="91" name="Picture 90"/>
          <p:cNvPicPr/>
          <p:nvPr/>
        </p:nvPicPr>
        <p:blipFill>
          <a:blip r:embed="rId2"/>
          <a:stretch/>
        </p:blipFill>
        <p:spPr>
          <a:xfrm>
            <a:off x="1080000" y="1071000"/>
            <a:ext cx="3104280" cy="4329000"/>
          </a:xfrm>
          <a:prstGeom prst="rect">
            <a:avLst/>
          </a:prstGeom>
          <a:ln w="0">
            <a:noFill/>
          </a:ln>
        </p:spPr>
      </p:pic>
      <p:sp>
        <p:nvSpPr>
          <p:cNvPr id="92" name="PlaceHolder 2"/>
          <p:cNvSpPr>
            <a:spLocks noGrp="1"/>
          </p:cNvSpPr>
          <p:nvPr>
            <p:ph/>
          </p:nvPr>
        </p:nvSpPr>
        <p:spPr>
          <a:xfrm>
            <a:off x="5152680" y="1326600"/>
            <a:ext cx="442692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400" b="0" strike="noStrike" spc="-1">
                <a:latin typeface="Arial"/>
              </a:rPr>
              <a:t>Tom Lethbridge </a:t>
            </a:r>
          </a:p>
          <a:p>
            <a:pPr marL="432000" indent="-324000">
              <a:spcBef>
                <a:spcPts val="1417"/>
              </a:spcBef>
              <a:buClr>
                <a:srgbClr val="000000"/>
              </a:buClr>
              <a:buSzPct val="45000"/>
              <a:buFont typeface="Wingdings" charset="2"/>
              <a:buChar char=""/>
            </a:pPr>
            <a:r>
              <a:rPr lang="en-GB" sz="2400" b="0" strike="noStrike" spc="-1">
                <a:latin typeface="Arial"/>
              </a:rPr>
              <a:t>By adjusting the length of the pendulum’s chord Lethbridge discovers a series of correspondences between ‘rates’ and substances – but by focusing on key rates (10, 20, 30, 40 inches) this becomes a metaphysics.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93"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Dowsing and Metaphysics</a:t>
            </a:r>
          </a:p>
        </p:txBody>
      </p:sp>
      <p:sp>
        <p:nvSpPr>
          <p:cNvPr id="94" name="PlaceHolder 2"/>
          <p:cNvSpPr>
            <a:spLocks noGrp="1"/>
          </p:cNvSpPr>
          <p:nvPr>
            <p:ph/>
          </p:nvPr>
        </p:nvSpPr>
        <p:spPr>
          <a:xfrm>
            <a:off x="432000" y="1326600"/>
            <a:ext cx="9147600" cy="1769400"/>
          </a:xfrm>
          <a:prstGeom prst="rect">
            <a:avLst/>
          </a:prstGeom>
          <a:noFill/>
          <a:ln w="0">
            <a:noFill/>
          </a:ln>
        </p:spPr>
        <p:txBody>
          <a:bodyPr lIns="0" tIns="0" rIns="0" bIns="0" anchor="t">
            <a:normAutofit fontScale="85000"/>
          </a:bodyPr>
          <a:lstStyle/>
          <a:p>
            <a:pPr marL="432000" indent="-324000">
              <a:spcBef>
                <a:spcPts val="1417"/>
              </a:spcBef>
              <a:buClr>
                <a:srgbClr val="000000"/>
              </a:buClr>
              <a:buSzPct val="45000"/>
              <a:buFont typeface="Wingdings" charset="2"/>
              <a:buChar char=""/>
            </a:pPr>
            <a:r>
              <a:rPr lang="en-GB" sz="2400" b="0" strike="noStrike" spc="-1">
                <a:latin typeface="Arial"/>
              </a:rPr>
              <a:t>Tom Lethbridge </a:t>
            </a:r>
          </a:p>
          <a:p>
            <a:pPr marL="432000" indent="-324000">
              <a:spcBef>
                <a:spcPts val="1417"/>
              </a:spcBef>
              <a:buClr>
                <a:srgbClr val="000000"/>
              </a:buClr>
              <a:buSzPct val="45000"/>
              <a:buFont typeface="Wingdings" charset="2"/>
              <a:buChar char=""/>
            </a:pPr>
            <a:r>
              <a:rPr lang="en-GB" sz="2400" b="0" strike="noStrike" spc="-1">
                <a:latin typeface="Arial"/>
              </a:rPr>
              <a:t>The pendulum responds to the information encoded in an object; but also to ideas. </a:t>
            </a:r>
          </a:p>
          <a:p>
            <a:pPr marL="432000" indent="-324000">
              <a:spcBef>
                <a:spcPts val="1417"/>
              </a:spcBef>
              <a:buClr>
                <a:srgbClr val="000000"/>
              </a:buClr>
              <a:buSzPct val="45000"/>
              <a:buFont typeface="Wingdings" charset="2"/>
              <a:buChar char=""/>
            </a:pPr>
            <a:r>
              <a:rPr lang="en-GB" sz="2400" b="0" strike="noStrike" spc="-1">
                <a:latin typeface="Arial"/>
              </a:rPr>
              <a:t> Rates are not randomly distributed, but (some at least) come in pairs of opposites.</a:t>
            </a:r>
          </a:p>
        </p:txBody>
      </p:sp>
      <p:pic>
        <p:nvPicPr>
          <p:cNvPr id="95" name="Picture 94"/>
          <p:cNvPicPr/>
          <p:nvPr/>
        </p:nvPicPr>
        <p:blipFill>
          <a:blip r:embed="rId3"/>
          <a:stretch/>
        </p:blipFill>
        <p:spPr>
          <a:xfrm>
            <a:off x="2664000" y="3008880"/>
            <a:ext cx="5327640" cy="260712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96"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Dowsing and Metaphysics</a:t>
            </a:r>
          </a:p>
        </p:txBody>
      </p:sp>
      <p:sp>
        <p:nvSpPr>
          <p:cNvPr id="97" name="PlaceHolder 2"/>
          <p:cNvSpPr>
            <a:spLocks noGrp="1"/>
          </p:cNvSpPr>
          <p:nvPr>
            <p:ph/>
          </p:nvPr>
        </p:nvSpPr>
        <p:spPr>
          <a:xfrm>
            <a:off x="5152680" y="1326600"/>
            <a:ext cx="442692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400" b="0" strike="noStrike" spc="-1">
                <a:latin typeface="Arial"/>
              </a:rPr>
              <a:t>Tom Lethbridge </a:t>
            </a:r>
          </a:p>
          <a:p>
            <a:pPr marL="432000" indent="-324000">
              <a:spcBef>
                <a:spcPts val="1417"/>
              </a:spcBef>
              <a:buClr>
                <a:srgbClr val="000000"/>
              </a:buClr>
              <a:buSzPct val="45000"/>
              <a:buFont typeface="Wingdings" charset="2"/>
              <a:buChar char=""/>
            </a:pPr>
            <a:r>
              <a:rPr lang="en-GB" sz="2400" b="0" strike="noStrike" spc="-1">
                <a:latin typeface="Arial"/>
              </a:rPr>
              <a:t>An extraordinary demonstration of life after death (i.e. a rate of 40 inches), and further transcendent dimensions inherent in any object.</a:t>
            </a:r>
          </a:p>
        </p:txBody>
      </p:sp>
      <p:pic>
        <p:nvPicPr>
          <p:cNvPr id="98" name="Picture 97"/>
          <p:cNvPicPr/>
          <p:nvPr/>
        </p:nvPicPr>
        <p:blipFill>
          <a:blip r:embed="rId3"/>
          <a:stretch/>
        </p:blipFill>
        <p:spPr>
          <a:xfrm>
            <a:off x="936000" y="1128240"/>
            <a:ext cx="3744000" cy="427176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Conclusion</a:t>
            </a:r>
          </a:p>
        </p:txBody>
      </p:sp>
      <p:sp>
        <p:nvSpPr>
          <p:cNvPr id="100" name="PlaceHolder 2"/>
          <p:cNvSpPr>
            <a:spLocks noGrp="1"/>
          </p:cNvSpPr>
          <p:nvPr>
            <p:ph/>
          </p:nvPr>
        </p:nvSpPr>
        <p:spPr>
          <a:xfrm>
            <a:off x="504000" y="1326600"/>
            <a:ext cx="9072000" cy="3288240"/>
          </a:xfrm>
          <a:prstGeom prst="rect">
            <a:avLst/>
          </a:prstGeom>
          <a:noFill/>
          <a:ln w="0">
            <a:noFill/>
          </a:ln>
        </p:spPr>
        <p:txBody>
          <a:bodyPr lIns="0" tIns="0" rIns="0" bIns="0" anchor="t">
            <a:normAutofit fontScale="97000"/>
          </a:bodyPr>
          <a:lstStyle/>
          <a:p>
            <a:pPr marL="432000" indent="-324000">
              <a:spcBef>
                <a:spcPts val="1417"/>
              </a:spcBef>
              <a:buClr>
                <a:srgbClr val="000000"/>
              </a:buClr>
              <a:buSzPct val="45000"/>
              <a:buFont typeface="Wingdings" charset="2"/>
              <a:buChar char=""/>
            </a:pPr>
            <a:r>
              <a:rPr lang="en-GB" sz="2800" b="0" strike="noStrike" spc="-1">
                <a:latin typeface="Arial"/>
                <a:ea typeface="Noto Sans CJK SC"/>
              </a:rPr>
              <a:t>Both Underwood and Lethbridge are interested in what dowsing can tell us about the </a:t>
            </a:r>
            <a:r>
              <a:rPr lang="en-GB" sz="2800" b="0" i="1" strike="noStrike" spc="-1">
                <a:latin typeface="Arial"/>
                <a:ea typeface="Noto Sans CJK SC"/>
              </a:rPr>
              <a:t>meaning</a:t>
            </a:r>
            <a:r>
              <a:rPr lang="en-GB" sz="2800" b="0" strike="noStrike" spc="-1">
                <a:latin typeface="Arial"/>
                <a:ea typeface="Noto Sans CJK SC"/>
              </a:rPr>
              <a:t> of a phenomenon.  Their dowsing is about </a:t>
            </a:r>
            <a:r>
              <a:rPr lang="en-GB" sz="2800" b="0" i="1" strike="noStrike" spc="-1">
                <a:latin typeface="Arial"/>
                <a:ea typeface="Noto Sans CJK SC"/>
              </a:rPr>
              <a:t>understanding</a:t>
            </a:r>
            <a:r>
              <a:rPr lang="en-GB" sz="2800" b="0" strike="noStrike" spc="-1">
                <a:latin typeface="Arial"/>
                <a:ea typeface="Noto Sans CJK SC"/>
              </a:rPr>
              <a:t>, not simply measuring and recording.</a:t>
            </a:r>
            <a:endParaRPr lang="en-GB" sz="2800" b="0" strike="noStrike" spc="-1">
              <a:latin typeface="Arial"/>
            </a:endParaRPr>
          </a:p>
          <a:p>
            <a:pPr marL="432000" indent="-324000">
              <a:spcBef>
                <a:spcPts val="1417"/>
              </a:spcBef>
              <a:buClr>
                <a:srgbClr val="000000"/>
              </a:buClr>
              <a:buSzPct val="45000"/>
              <a:buFont typeface="Wingdings" charset="2"/>
              <a:buChar char=""/>
            </a:pPr>
            <a:r>
              <a:rPr lang="en-GB" sz="2800" b="0" strike="noStrike" spc="-1">
                <a:latin typeface="Arial"/>
                <a:ea typeface="Noto Sans CJK SC"/>
              </a:rPr>
              <a:t>Both are on journeys, taking them ever further from a materialist-reductionist (natural scientific) view of the world, into a world in which humans engage profoundly and creatively with physical and transcendent realities.</a:t>
            </a:r>
            <a:endParaRPr lang="en-GB" sz="28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101"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Conclusion</a:t>
            </a:r>
          </a:p>
        </p:txBody>
      </p:sp>
      <p:sp>
        <p:nvSpPr>
          <p:cNvPr id="102" name="PlaceHolder 2"/>
          <p:cNvSpPr>
            <a:spLocks noGrp="1"/>
          </p:cNvSpPr>
          <p:nvPr>
            <p:ph/>
          </p:nvPr>
        </p:nvSpPr>
        <p:spPr>
          <a:xfrm>
            <a:off x="504000" y="1326600"/>
            <a:ext cx="9072000" cy="8334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800" b="0" strike="noStrike" spc="-1">
                <a:latin typeface="Arial"/>
                <a:ea typeface="Noto Sans CJK SC"/>
              </a:rPr>
              <a:t>Underwood, Lethbridge and my own dowsing, at the Long Man of Wilmington (Waendelhelm)</a:t>
            </a:r>
            <a:endParaRPr lang="en-GB" sz="2800" b="0" strike="noStrike" spc="-1">
              <a:latin typeface="Arial"/>
            </a:endParaRPr>
          </a:p>
        </p:txBody>
      </p:sp>
      <p:pic>
        <p:nvPicPr>
          <p:cNvPr id="103" name="Picture 102"/>
          <p:cNvPicPr/>
          <p:nvPr/>
        </p:nvPicPr>
        <p:blipFill>
          <a:blip r:embed="rId3"/>
          <a:stretch/>
        </p:blipFill>
        <p:spPr>
          <a:xfrm>
            <a:off x="3676320" y="2287080"/>
            <a:ext cx="3019680" cy="2968920"/>
          </a:xfrm>
          <a:prstGeom prst="rect">
            <a:avLst/>
          </a:prstGeom>
          <a:ln w="0">
            <a:noFill/>
          </a:ln>
        </p:spPr>
      </p:pic>
      <p:pic>
        <p:nvPicPr>
          <p:cNvPr id="104" name="Picture 103"/>
          <p:cNvPicPr/>
          <p:nvPr/>
        </p:nvPicPr>
        <p:blipFill>
          <a:blip r:embed="rId4"/>
          <a:stretch/>
        </p:blipFill>
        <p:spPr>
          <a:xfrm>
            <a:off x="7128000" y="2304000"/>
            <a:ext cx="2232000" cy="2976480"/>
          </a:xfrm>
          <a:prstGeom prst="rect">
            <a:avLst/>
          </a:prstGeom>
          <a:ln w="0">
            <a:noFill/>
          </a:ln>
        </p:spPr>
      </p:pic>
      <p:pic>
        <p:nvPicPr>
          <p:cNvPr id="105" name="Picture 104"/>
          <p:cNvPicPr/>
          <p:nvPr/>
        </p:nvPicPr>
        <p:blipFill>
          <a:blip r:embed="rId5"/>
          <a:stretch/>
        </p:blipFill>
        <p:spPr>
          <a:xfrm>
            <a:off x="1004400" y="2304000"/>
            <a:ext cx="2222640" cy="296388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106"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Reading</a:t>
            </a:r>
          </a:p>
        </p:txBody>
      </p:sp>
      <p:sp>
        <p:nvSpPr>
          <p:cNvPr id="107"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400" b="0" strike="noStrike" spc="-1">
                <a:latin typeface="Arial"/>
              </a:rPr>
              <a:t>Guy Underwood</a:t>
            </a:r>
          </a:p>
          <a:p>
            <a:pPr marL="432000" indent="-324000">
              <a:spcBef>
                <a:spcPts val="1417"/>
              </a:spcBef>
              <a:buClr>
                <a:srgbClr val="000000"/>
              </a:buClr>
              <a:buSzPct val="45000"/>
              <a:buFont typeface="Wingdings" charset="2"/>
              <a:buChar char=""/>
            </a:pPr>
            <a:r>
              <a:rPr lang="en-GB" sz="2400" b="0" strike="noStrike" spc="-1">
                <a:latin typeface="Arial"/>
                <a:ea typeface="Noto Sans CJK SC"/>
              </a:rPr>
              <a:t>Tom Graves (ed.), </a:t>
            </a:r>
            <a:r>
              <a:rPr lang="en-GB" sz="2400" b="0" i="1" strike="noStrike" spc="-1">
                <a:latin typeface="Arial"/>
                <a:ea typeface="Noto Sans CJK SC"/>
              </a:rPr>
              <a:t>Dowsing and Archaeology </a:t>
            </a:r>
            <a:r>
              <a:rPr lang="en-GB" sz="2400" b="0" strike="noStrike" spc="-1">
                <a:latin typeface="Arial"/>
                <a:ea typeface="Noto Sans CJK SC"/>
              </a:rPr>
              <a:t>(1980)</a:t>
            </a:r>
            <a:endParaRPr lang="en-GB" sz="2400" b="0" strike="noStrike" spc="-1">
              <a:latin typeface="Arial"/>
            </a:endParaRPr>
          </a:p>
          <a:p>
            <a:pPr marL="432000" indent="-324000">
              <a:spcBef>
                <a:spcPts val="1417"/>
              </a:spcBef>
              <a:buClr>
                <a:srgbClr val="000000"/>
              </a:buClr>
              <a:buSzPct val="45000"/>
              <a:buFont typeface="Wingdings" charset="2"/>
              <a:buChar char=""/>
            </a:pPr>
            <a:r>
              <a:rPr lang="en-GB" sz="2400" b="0" i="1" strike="noStrike" spc="-1">
                <a:latin typeface="Arial"/>
                <a:ea typeface="Noto Sans CJK SC"/>
              </a:rPr>
              <a:t>The Pattern of the Past </a:t>
            </a:r>
            <a:r>
              <a:rPr lang="en-GB" sz="2400" b="0" strike="noStrike" spc="-1">
                <a:latin typeface="Arial"/>
                <a:ea typeface="Noto Sans CJK SC"/>
              </a:rPr>
              <a:t>(1969)</a:t>
            </a:r>
            <a:endParaRPr lang="en-GB" sz="2400" b="0" strike="noStrike" spc="-1">
              <a:latin typeface="Arial"/>
            </a:endParaRPr>
          </a:p>
          <a:p>
            <a:pPr marL="432000" indent="-324000">
              <a:spcBef>
                <a:spcPts val="1417"/>
              </a:spcBef>
              <a:buClr>
                <a:srgbClr val="000000"/>
              </a:buClr>
              <a:buSzPct val="45000"/>
              <a:buFont typeface="Wingdings" charset="2"/>
              <a:buChar char=""/>
            </a:pPr>
            <a:r>
              <a:rPr lang="en-GB" sz="2400" b="0" strike="noStrike" spc="-1">
                <a:latin typeface="Arial"/>
                <a:ea typeface="Noto Sans CJK SC"/>
              </a:rPr>
              <a:t>Dennis and Maria Wheatley, </a:t>
            </a:r>
            <a:r>
              <a:rPr lang="en-GB" sz="2400" b="0" i="1" strike="noStrike" spc="-1">
                <a:latin typeface="Arial"/>
                <a:ea typeface="Noto Sans CJK SC"/>
              </a:rPr>
              <a:t>Stonehenge </a:t>
            </a:r>
            <a:r>
              <a:rPr lang="en-GB" sz="2400" b="0" strike="noStrike" spc="-1">
                <a:latin typeface="Arial"/>
                <a:ea typeface="Noto Sans CJK SC"/>
              </a:rPr>
              <a:t>(1995)</a:t>
            </a:r>
            <a:endParaRPr lang="en-GB" sz="2400" b="0" strike="noStrike" spc="-1">
              <a:latin typeface="Arial"/>
            </a:endParaRPr>
          </a:p>
        </p:txBody>
      </p:sp>
      <p:sp>
        <p:nvSpPr>
          <p:cNvPr id="108" name="PlaceHolder 3"/>
          <p:cNvSpPr>
            <a:spLocks noGrp="1"/>
          </p:cNvSpPr>
          <p:nvPr>
            <p:ph/>
          </p:nvPr>
        </p:nvSpPr>
        <p:spPr>
          <a:xfrm>
            <a:off x="5152680" y="1326600"/>
            <a:ext cx="4426920" cy="3288240"/>
          </a:xfrm>
          <a:prstGeom prst="rect">
            <a:avLst/>
          </a:prstGeom>
          <a:noFill/>
          <a:ln w="0">
            <a:noFill/>
          </a:ln>
        </p:spPr>
        <p:txBody>
          <a:bodyPr lIns="0" tIns="0" rIns="0" bIns="0" anchor="t">
            <a:normAutofit fontScale="72000"/>
          </a:bodyPr>
          <a:lstStyle/>
          <a:p>
            <a:pPr marL="432000" indent="-324000">
              <a:spcBef>
                <a:spcPts val="1417"/>
              </a:spcBef>
              <a:buClr>
                <a:srgbClr val="000000"/>
              </a:buClr>
              <a:buSzPct val="45000"/>
              <a:buFont typeface="Wingdings" charset="2"/>
              <a:buChar char=""/>
            </a:pPr>
            <a:r>
              <a:rPr lang="en-GB" sz="3200" b="0" strike="noStrike" spc="-1">
                <a:latin typeface="Arial"/>
              </a:rPr>
              <a:t>T. C. Lethbridge</a:t>
            </a:r>
          </a:p>
          <a:p>
            <a:pPr marL="432000" indent="-324000">
              <a:spcBef>
                <a:spcPts val="1417"/>
              </a:spcBef>
              <a:buClr>
                <a:srgbClr val="000000"/>
              </a:buClr>
              <a:buSzPct val="45000"/>
              <a:buFont typeface="Wingdings" charset="2"/>
              <a:buChar char=""/>
            </a:pPr>
            <a:r>
              <a:rPr lang="en-GB" sz="3200" b="0" strike="noStrike" spc="-1">
                <a:latin typeface="Arial"/>
              </a:rPr>
              <a:t>Tom Graves and Janet Hoult (eds.), </a:t>
            </a:r>
            <a:r>
              <a:rPr lang="en-GB" sz="3200" b="0" i="1" strike="noStrike" spc="-1">
                <a:latin typeface="Arial"/>
              </a:rPr>
              <a:t>The Essential T. C. Lethbridge </a:t>
            </a:r>
            <a:r>
              <a:rPr lang="en-GB" sz="3200" b="0" strike="noStrike" spc="-1">
                <a:latin typeface="Arial"/>
              </a:rPr>
              <a:t>(1980)</a:t>
            </a:r>
          </a:p>
          <a:p>
            <a:pPr marL="432000" indent="-324000">
              <a:spcBef>
                <a:spcPts val="1417"/>
              </a:spcBef>
              <a:buClr>
                <a:srgbClr val="000000"/>
              </a:buClr>
              <a:buSzPct val="45000"/>
              <a:buFont typeface="Wingdings" charset="2"/>
              <a:buChar char=""/>
            </a:pPr>
            <a:r>
              <a:rPr lang="en-GB" sz="3200" b="0" strike="noStrike" spc="-1">
                <a:latin typeface="Arial"/>
              </a:rPr>
              <a:t>William Sheppard (ed.), </a:t>
            </a:r>
            <a:r>
              <a:rPr lang="en-GB" sz="3200" b="0" i="1" strike="noStrike" spc="-1">
                <a:latin typeface="Arial"/>
              </a:rPr>
              <a:t>The World of T. C. Lethbridge</a:t>
            </a:r>
            <a:r>
              <a:rPr lang="en-GB" sz="3200" b="0" strike="noStrike" spc="-1">
                <a:latin typeface="Arial"/>
              </a:rPr>
              <a:t> (2009) [https://cesc.net/scholarweb/lethbridge/lethbridgeworld.pdf]</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109"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Reading</a:t>
            </a:r>
          </a:p>
        </p:txBody>
      </p:sp>
      <p:sp>
        <p:nvSpPr>
          <p:cNvPr id="110" name="PlaceHolder 2"/>
          <p:cNvSpPr>
            <a:spLocks noGrp="1"/>
          </p:cNvSpPr>
          <p:nvPr>
            <p:ph/>
          </p:nvPr>
        </p:nvSpPr>
        <p:spPr>
          <a:xfrm>
            <a:off x="504000" y="1326600"/>
            <a:ext cx="4426920" cy="3288240"/>
          </a:xfrm>
          <a:prstGeom prst="rect">
            <a:avLst/>
          </a:prstGeom>
          <a:noFill/>
          <a:ln w="0">
            <a:noFill/>
          </a:ln>
        </p:spPr>
        <p:txBody>
          <a:bodyPr lIns="0" tIns="0" rIns="0" bIns="0" anchor="t">
            <a:normAutofit fontScale="61000"/>
          </a:bodyPr>
          <a:lstStyle/>
          <a:p>
            <a:pPr marL="1296000" lvl="2" indent="-288000">
              <a:spcBef>
                <a:spcPts val="850"/>
              </a:spcBef>
              <a:buClr>
                <a:srgbClr val="000000"/>
              </a:buClr>
              <a:buSzPct val="45000"/>
              <a:buFont typeface="Wingdings" charset="2"/>
              <a:buChar char=""/>
            </a:pPr>
            <a:r>
              <a:rPr lang="en-GB" sz="2400" b="0" strike="noStrike" spc="-1">
                <a:latin typeface="Arial"/>
                <a:ea typeface="Noto Sans CJK SC"/>
              </a:rPr>
              <a:t>T. C. Lethbridge</a:t>
            </a:r>
            <a:endParaRPr lang="en-GB" sz="2400" b="0" strike="noStrike" spc="-1">
              <a:latin typeface="Arial"/>
            </a:endParaRPr>
          </a:p>
          <a:p>
            <a:r>
              <a:rPr lang="en-GB" sz="2400" b="0" strike="noStrike" spc="-1">
                <a:latin typeface="Liberation Sans;Arial"/>
                <a:ea typeface="Noto Sans CJK SC"/>
              </a:rPr>
              <a:t>1957 </a:t>
            </a:r>
            <a:r>
              <a:rPr lang="en-GB" sz="2400" b="0" strike="noStrike" spc="-1">
                <a:latin typeface="Arial"/>
                <a:ea typeface="Noto Sans CJK SC"/>
              </a:rPr>
              <a:t>	</a:t>
            </a:r>
            <a:r>
              <a:rPr lang="en-GB" sz="2400" b="0" i="1" strike="noStrike" spc="-1">
                <a:latin typeface="Liberation Sans;Arial"/>
                <a:ea typeface="Noto Sans CJK SC"/>
              </a:rPr>
              <a:t>Gogmagog: The Buried Gods </a:t>
            </a:r>
            <a:r>
              <a:rPr lang="en-GB" sz="2400" b="0" strike="noStrike" spc="-1">
                <a:latin typeface="Arial"/>
                <a:ea typeface="Noto Sans CJK SC"/>
              </a:rPr>
              <a:t>	</a:t>
            </a:r>
            <a:endParaRPr lang="en-GB" sz="2400" b="0" strike="noStrike" spc="-1">
              <a:latin typeface="Arial"/>
            </a:endParaRPr>
          </a:p>
          <a:p>
            <a:r>
              <a:rPr lang="en-GB" sz="2400" b="0" strike="noStrike" spc="-1">
                <a:latin typeface="Liberation Sans;Arial"/>
                <a:ea typeface="Noto Sans CJK SC"/>
              </a:rPr>
              <a:t>1961 </a:t>
            </a:r>
            <a:r>
              <a:rPr lang="en-GB" sz="2400" b="0" strike="noStrike" spc="-1">
                <a:latin typeface="Arial"/>
                <a:ea typeface="Noto Sans CJK SC"/>
              </a:rPr>
              <a:t>	</a:t>
            </a:r>
            <a:r>
              <a:rPr lang="en-GB" sz="2400" b="0" i="1" strike="noStrike" spc="-1">
                <a:latin typeface="Liberation Sans;Arial"/>
                <a:ea typeface="Noto Sans CJK SC"/>
              </a:rPr>
              <a:t>Ghost and Ghoul</a:t>
            </a:r>
            <a:endParaRPr lang="en-GB" sz="2400" b="0" strike="noStrike" spc="-1">
              <a:latin typeface="Arial"/>
            </a:endParaRPr>
          </a:p>
          <a:p>
            <a:r>
              <a:rPr lang="en-GB" sz="2400" b="0" strike="noStrike" spc="-1">
                <a:latin typeface="Liberation Sans;Arial"/>
                <a:ea typeface="Noto Sans CJK SC"/>
              </a:rPr>
              <a:t>1962 </a:t>
            </a:r>
            <a:r>
              <a:rPr lang="en-GB" sz="2400" b="0" strike="noStrike" spc="-1">
                <a:latin typeface="Arial"/>
                <a:ea typeface="Noto Sans CJK SC"/>
              </a:rPr>
              <a:t>	</a:t>
            </a:r>
            <a:r>
              <a:rPr lang="en-GB" sz="2400" b="0" i="1" strike="noStrike" spc="-1">
                <a:latin typeface="Liberation Sans;Arial"/>
                <a:ea typeface="Noto Sans CJK SC"/>
              </a:rPr>
              <a:t>Witches: Investigating an Ancient Religion</a:t>
            </a:r>
            <a:r>
              <a:rPr lang="en-GB" sz="2400" b="0" strike="noStrike" spc="-1">
                <a:latin typeface="Liberation Sans;Arial"/>
                <a:ea typeface="Noto Sans CJK SC"/>
              </a:rPr>
              <a:t> </a:t>
            </a:r>
            <a:r>
              <a:rPr lang="en-GB" sz="2400" b="0" strike="noStrike" spc="-1">
                <a:latin typeface="Arial"/>
                <a:ea typeface="Noto Sans CJK SC"/>
              </a:rPr>
              <a:t>	</a:t>
            </a:r>
            <a:endParaRPr lang="en-GB" sz="2400" b="0" strike="noStrike" spc="-1">
              <a:latin typeface="Arial"/>
            </a:endParaRPr>
          </a:p>
          <a:p>
            <a:r>
              <a:rPr lang="en-GB" sz="2400" b="0" strike="noStrike" spc="-1">
                <a:latin typeface="Liberation Sans;Arial"/>
                <a:ea typeface="Noto Sans CJK SC"/>
              </a:rPr>
              <a:t>1963 </a:t>
            </a:r>
            <a:r>
              <a:rPr lang="en-GB" sz="2400" b="0" strike="noStrike" spc="-1">
                <a:latin typeface="Arial"/>
                <a:ea typeface="Noto Sans CJK SC"/>
              </a:rPr>
              <a:t>	</a:t>
            </a:r>
            <a:r>
              <a:rPr lang="en-GB" sz="2400" b="0" i="1" strike="noStrike" spc="-1">
                <a:latin typeface="Liberation Sans;Arial"/>
                <a:ea typeface="Noto Sans CJK SC"/>
              </a:rPr>
              <a:t>Ghost and Divining Rod </a:t>
            </a:r>
            <a:r>
              <a:rPr lang="en-GB" sz="2400" b="0" strike="noStrike" spc="-1">
                <a:latin typeface="Arial"/>
                <a:ea typeface="Noto Sans CJK SC"/>
              </a:rPr>
              <a:t>	</a:t>
            </a:r>
            <a:endParaRPr lang="en-GB" sz="2400" b="0" strike="noStrike" spc="-1">
              <a:latin typeface="Arial"/>
            </a:endParaRPr>
          </a:p>
          <a:p>
            <a:r>
              <a:rPr lang="en-GB" sz="2400" b="0" strike="noStrike" spc="-1">
                <a:latin typeface="Liberation Sans;Arial"/>
                <a:ea typeface="Noto Sans CJK SC"/>
              </a:rPr>
              <a:t>1965 </a:t>
            </a:r>
            <a:r>
              <a:rPr lang="en-GB" sz="2400" b="0" strike="noStrike" spc="-1">
                <a:latin typeface="Arial"/>
                <a:ea typeface="Noto Sans CJK SC"/>
              </a:rPr>
              <a:t>	</a:t>
            </a:r>
            <a:r>
              <a:rPr lang="en-GB" sz="2400" b="0" i="1" strike="noStrike" spc="-1">
                <a:latin typeface="Liberation Sans;Arial"/>
                <a:ea typeface="Noto Sans CJK SC"/>
              </a:rPr>
              <a:t>ESP: Beyond Time and Distance</a:t>
            </a:r>
            <a:r>
              <a:rPr lang="en-GB" sz="2400" b="0" strike="noStrike" spc="-1">
                <a:latin typeface="Liberation Sans;Arial"/>
                <a:ea typeface="Noto Sans CJK SC"/>
              </a:rPr>
              <a:t> </a:t>
            </a:r>
            <a:r>
              <a:rPr lang="en-GB" sz="2400" b="0" strike="noStrike" spc="-1">
                <a:latin typeface="Arial"/>
                <a:ea typeface="Noto Sans CJK SC"/>
              </a:rPr>
              <a:t>	</a:t>
            </a:r>
            <a:endParaRPr lang="en-GB" sz="2400" b="0" strike="noStrike" spc="-1">
              <a:latin typeface="Arial"/>
            </a:endParaRPr>
          </a:p>
          <a:p>
            <a:r>
              <a:rPr lang="en-GB" sz="2400" b="0" strike="noStrike" spc="-1">
                <a:latin typeface="Liberation Sans;Arial"/>
                <a:ea typeface="Noto Sans CJK SC"/>
              </a:rPr>
              <a:t>1967 </a:t>
            </a:r>
            <a:r>
              <a:rPr lang="en-GB" sz="2400" b="0" strike="noStrike" spc="-1">
                <a:latin typeface="Arial"/>
                <a:ea typeface="Noto Sans CJK SC"/>
              </a:rPr>
              <a:t>	</a:t>
            </a:r>
            <a:r>
              <a:rPr lang="en-GB" sz="2400" b="0" i="1" strike="noStrike" spc="-1">
                <a:latin typeface="Liberation Sans;Arial"/>
                <a:ea typeface="Noto Sans CJK SC"/>
              </a:rPr>
              <a:t>A Step in the Dark </a:t>
            </a:r>
            <a:r>
              <a:rPr lang="en-GB" sz="2400" b="0" strike="noStrike" spc="-1">
                <a:latin typeface="Arial"/>
                <a:ea typeface="Noto Sans CJK SC"/>
              </a:rPr>
              <a:t>	</a:t>
            </a:r>
            <a:endParaRPr lang="en-GB" sz="2400" b="0" strike="noStrike" spc="-1">
              <a:latin typeface="Arial"/>
            </a:endParaRPr>
          </a:p>
          <a:p>
            <a:r>
              <a:rPr lang="en-GB" sz="2400" b="0" strike="noStrike" spc="-1">
                <a:latin typeface="Liberation Sans;Arial"/>
                <a:ea typeface="Noto Sans CJK SC"/>
              </a:rPr>
              <a:t>1969 </a:t>
            </a:r>
            <a:r>
              <a:rPr lang="en-GB" sz="2400" b="0" strike="noStrike" spc="-1">
                <a:latin typeface="Arial"/>
                <a:ea typeface="Noto Sans CJK SC"/>
              </a:rPr>
              <a:t>	</a:t>
            </a:r>
            <a:r>
              <a:rPr lang="en-GB" sz="2400" b="0" i="1" strike="noStrike" spc="-1">
                <a:latin typeface="Liberation Sans;Arial"/>
                <a:ea typeface="Noto Sans CJK SC"/>
              </a:rPr>
              <a:t>The Monkey's Tail: A Study in Evolution and Parapsychology </a:t>
            </a:r>
            <a:r>
              <a:rPr lang="en-GB" sz="2400" b="0" strike="noStrike" spc="-1">
                <a:latin typeface="Arial"/>
                <a:ea typeface="Noto Sans CJK SC"/>
              </a:rPr>
              <a:t>	</a:t>
            </a:r>
            <a:endParaRPr lang="en-GB" sz="2400" b="0" strike="noStrike" spc="-1">
              <a:latin typeface="Arial"/>
            </a:endParaRPr>
          </a:p>
          <a:p>
            <a:r>
              <a:rPr lang="en-GB" sz="2400" b="0" strike="noStrike" spc="-1">
                <a:latin typeface="Liberation Sans;Arial"/>
                <a:ea typeface="Noto Sans CJK SC"/>
              </a:rPr>
              <a:t>1972 </a:t>
            </a:r>
            <a:r>
              <a:rPr lang="en-GB" sz="2400" b="0" strike="noStrike" spc="-1">
                <a:latin typeface="Arial"/>
                <a:ea typeface="Noto Sans CJK SC"/>
              </a:rPr>
              <a:t>	</a:t>
            </a:r>
            <a:r>
              <a:rPr lang="en-GB" sz="2400" b="0" i="1" strike="noStrike" spc="-1">
                <a:latin typeface="Liberation Sans;Arial"/>
                <a:ea typeface="Noto Sans CJK SC"/>
              </a:rPr>
              <a:t>The Legend of the Sons of God: A Fantasy? </a:t>
            </a:r>
            <a:r>
              <a:rPr lang="en-GB" sz="2400" b="0" strike="noStrike" spc="-1">
                <a:latin typeface="Arial"/>
                <a:ea typeface="Noto Sans CJK SC"/>
              </a:rPr>
              <a:t>	</a:t>
            </a:r>
            <a:endParaRPr lang="en-GB" sz="2400" b="0" strike="noStrike" spc="-1">
              <a:latin typeface="Arial"/>
            </a:endParaRPr>
          </a:p>
          <a:p>
            <a:r>
              <a:rPr lang="en-GB" sz="2400" b="0" strike="noStrike" spc="-1">
                <a:latin typeface="Liberation Sans;Arial"/>
                <a:ea typeface="Noto Sans CJK SC"/>
              </a:rPr>
              <a:t>1976 </a:t>
            </a:r>
            <a:r>
              <a:rPr lang="en-GB" sz="2400" b="0" strike="noStrike" spc="-1">
                <a:latin typeface="Arial"/>
                <a:ea typeface="Noto Sans CJK SC"/>
              </a:rPr>
              <a:t>	</a:t>
            </a:r>
            <a:r>
              <a:rPr lang="en-GB" sz="2400" b="0" i="1" strike="noStrike" spc="-1">
                <a:latin typeface="Liberation Sans;Arial"/>
                <a:ea typeface="Noto Sans CJK SC"/>
              </a:rPr>
              <a:t>The Power of the Pendulum</a:t>
            </a:r>
            <a:endParaRPr lang="en-GB" sz="2400" b="0" strike="noStrike" spc="-1">
              <a:latin typeface="Arial"/>
            </a:endParaRPr>
          </a:p>
        </p:txBody>
      </p:sp>
      <p:pic>
        <p:nvPicPr>
          <p:cNvPr id="111" name="Picture 110"/>
          <p:cNvPicPr/>
          <p:nvPr/>
        </p:nvPicPr>
        <p:blipFill>
          <a:blip r:embed="rId3"/>
          <a:stretch/>
        </p:blipFill>
        <p:spPr>
          <a:xfrm>
            <a:off x="6329160" y="1331640"/>
            <a:ext cx="2742840" cy="327636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Continuing Relevance?</a:t>
            </a:r>
          </a:p>
        </p:txBody>
      </p:sp>
      <p:sp>
        <p:nvSpPr>
          <p:cNvPr id="49" name="PlaceHolder 2"/>
          <p:cNvSpPr>
            <a:spLocks noGrp="1"/>
          </p:cNvSpPr>
          <p:nvPr>
            <p:ph/>
          </p:nvPr>
        </p:nvSpPr>
        <p:spPr>
          <a:xfrm>
            <a:off x="504000" y="1326600"/>
            <a:ext cx="374400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strike="noStrike" spc="-1">
                <a:latin typeface="Arial"/>
              </a:rPr>
              <a:t>Can anything new be learnt from the work of dowsers from the 1960s and  ’70s?</a:t>
            </a:r>
          </a:p>
        </p:txBody>
      </p:sp>
      <p:pic>
        <p:nvPicPr>
          <p:cNvPr id="50" name="Picture 49"/>
          <p:cNvPicPr/>
          <p:nvPr/>
        </p:nvPicPr>
        <p:blipFill>
          <a:blip r:embed="rId2"/>
          <a:stretch/>
        </p:blipFill>
        <p:spPr>
          <a:xfrm>
            <a:off x="5616000" y="1224000"/>
            <a:ext cx="3096000" cy="412812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A first comparison</a:t>
            </a:r>
          </a:p>
        </p:txBody>
      </p:sp>
      <p:sp>
        <p:nvSpPr>
          <p:cNvPr id="52" name="PlaceHolder 2"/>
          <p:cNvSpPr>
            <a:spLocks noGrp="1"/>
          </p:cNvSpPr>
          <p:nvPr>
            <p:ph/>
          </p:nvPr>
        </p:nvSpPr>
        <p:spPr>
          <a:xfrm>
            <a:off x="504000" y="1326600"/>
            <a:ext cx="4426920" cy="3288240"/>
          </a:xfrm>
          <a:prstGeom prst="rect">
            <a:avLst/>
          </a:prstGeom>
          <a:noFill/>
          <a:ln w="0">
            <a:noFill/>
          </a:ln>
        </p:spPr>
        <p:txBody>
          <a:bodyPr lIns="0" tIns="0" rIns="0" bIns="0" anchor="t">
            <a:normAutofit fontScale="93000"/>
          </a:bodyPr>
          <a:lstStyle/>
          <a:p>
            <a:pPr marL="432000" indent="-324000">
              <a:spcBef>
                <a:spcPts val="1417"/>
              </a:spcBef>
              <a:buClr>
                <a:srgbClr val="000000"/>
              </a:buClr>
              <a:buSzPct val="45000"/>
              <a:buFont typeface="Wingdings" charset="2"/>
              <a:buChar char=""/>
            </a:pPr>
            <a:r>
              <a:rPr lang="en-GB" sz="2800" b="0" strike="noStrike" spc="-1">
                <a:latin typeface="Arial"/>
              </a:rPr>
              <a:t>Guy Underwood (</a:t>
            </a:r>
            <a:r>
              <a:rPr lang="en-GB" sz="2800" b="0" strike="noStrike" spc="-1">
                <a:latin typeface="Arial"/>
                <a:ea typeface="Noto Sans CJK SC"/>
              </a:rPr>
              <a:t>1883-1964)</a:t>
            </a:r>
            <a:endParaRPr lang="en-GB" sz="2800" b="0" strike="noStrike" spc="-1">
              <a:latin typeface="Arial"/>
            </a:endParaRPr>
          </a:p>
          <a:p>
            <a:pPr marL="432000" indent="-324000">
              <a:spcBef>
                <a:spcPts val="1417"/>
              </a:spcBef>
              <a:buClr>
                <a:srgbClr val="000000"/>
              </a:buClr>
              <a:buSzPct val="45000"/>
              <a:buFont typeface="Wingdings" charset="2"/>
              <a:buChar char=""/>
            </a:pPr>
            <a:r>
              <a:rPr lang="en-GB" sz="2800" b="0" strike="noStrike" spc="-1">
                <a:latin typeface="Arial"/>
                <a:ea typeface="Noto Sans CJK SC"/>
              </a:rPr>
              <a:t>Engineer (?)</a:t>
            </a:r>
            <a:endParaRPr lang="en-GB" sz="2800" b="0" strike="noStrike" spc="-1">
              <a:latin typeface="Arial"/>
            </a:endParaRPr>
          </a:p>
          <a:p>
            <a:pPr marL="432000" indent="-324000">
              <a:spcBef>
                <a:spcPts val="1417"/>
              </a:spcBef>
              <a:buClr>
                <a:srgbClr val="000000"/>
              </a:buClr>
              <a:buSzPct val="45000"/>
              <a:buFont typeface="Wingdings" charset="2"/>
              <a:buChar char=""/>
            </a:pPr>
            <a:r>
              <a:rPr lang="en-GB" sz="2800" b="0" strike="noStrike" spc="-1">
                <a:latin typeface="Arial"/>
                <a:ea typeface="Noto Sans CJK SC"/>
              </a:rPr>
              <a:t>‘Earth energies’ dowser (author of </a:t>
            </a:r>
            <a:r>
              <a:rPr lang="en-GB" sz="2800" b="0" i="1" strike="noStrike" spc="-1">
                <a:latin typeface="Arial"/>
                <a:ea typeface="Noto Sans CJK SC"/>
              </a:rPr>
              <a:t>The Pattern of the Past </a:t>
            </a:r>
            <a:r>
              <a:rPr lang="en-GB" sz="2800" b="0" strike="noStrike" spc="-1">
                <a:latin typeface="Arial"/>
                <a:ea typeface="Noto Sans CJK SC"/>
              </a:rPr>
              <a:t>(1969), and numerous articles in the Journal of the BSD).</a:t>
            </a:r>
            <a:endParaRPr lang="en-GB" sz="2800" b="0" strike="noStrike" spc="-1">
              <a:latin typeface="Arial"/>
            </a:endParaRPr>
          </a:p>
        </p:txBody>
      </p:sp>
      <p:sp>
        <p:nvSpPr>
          <p:cNvPr id="53" name="PlaceHolder 3"/>
          <p:cNvSpPr>
            <a:spLocks noGrp="1"/>
          </p:cNvSpPr>
          <p:nvPr>
            <p:ph/>
          </p:nvPr>
        </p:nvSpPr>
        <p:spPr>
          <a:xfrm>
            <a:off x="5152680" y="1326600"/>
            <a:ext cx="4426920" cy="3288240"/>
          </a:xfrm>
          <a:prstGeom prst="rect">
            <a:avLst/>
          </a:prstGeom>
          <a:noFill/>
          <a:ln w="0">
            <a:noFill/>
          </a:ln>
        </p:spPr>
        <p:txBody>
          <a:bodyPr lIns="0" tIns="0" rIns="0" bIns="0" anchor="t">
            <a:normAutofit fontScale="85000"/>
          </a:bodyPr>
          <a:lstStyle/>
          <a:p>
            <a:pPr marL="432000" indent="-324000">
              <a:spcBef>
                <a:spcPts val="1417"/>
              </a:spcBef>
              <a:buClr>
                <a:srgbClr val="000000"/>
              </a:buClr>
              <a:buSzPct val="45000"/>
              <a:buFont typeface="Wingdings" charset="2"/>
              <a:buChar char=""/>
            </a:pPr>
            <a:r>
              <a:rPr lang="en-GB" sz="3200" b="0" strike="noStrike" spc="-1">
                <a:latin typeface="Arial"/>
              </a:rPr>
              <a:t>T. C. Lethbridge (1900-1970)</a:t>
            </a:r>
          </a:p>
          <a:p>
            <a:pPr marL="432000" indent="-324000">
              <a:spcBef>
                <a:spcPts val="1417"/>
              </a:spcBef>
              <a:buClr>
                <a:srgbClr val="000000"/>
              </a:buClr>
              <a:buSzPct val="45000"/>
              <a:buFont typeface="Wingdings" charset="2"/>
              <a:buChar char=""/>
            </a:pPr>
            <a:r>
              <a:rPr lang="en-GB" sz="3200" b="0" strike="noStrike" spc="-1">
                <a:latin typeface="Arial"/>
              </a:rPr>
              <a:t>Explorer, archaeologist, psychic researcher (publishing on boat building, the Picts, hill figures, witchcraft, ghosts, dowsing, the afterlife...).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A first comparison</a:t>
            </a:r>
          </a:p>
        </p:txBody>
      </p:sp>
      <p:pic>
        <p:nvPicPr>
          <p:cNvPr id="55" name="Picture 54"/>
          <p:cNvPicPr/>
          <p:nvPr/>
        </p:nvPicPr>
        <p:blipFill>
          <a:blip r:embed="rId3"/>
          <a:stretch/>
        </p:blipFill>
        <p:spPr>
          <a:xfrm>
            <a:off x="1670400" y="1326600"/>
            <a:ext cx="2093400" cy="3288240"/>
          </a:xfrm>
          <a:prstGeom prst="rect">
            <a:avLst/>
          </a:prstGeom>
          <a:ln w="0">
            <a:noFill/>
          </a:ln>
        </p:spPr>
      </p:pic>
      <p:pic>
        <p:nvPicPr>
          <p:cNvPr id="56" name="Picture 55"/>
          <p:cNvPicPr/>
          <p:nvPr/>
        </p:nvPicPr>
        <p:blipFill>
          <a:blip r:embed="rId4"/>
          <a:stretch/>
        </p:blipFill>
        <p:spPr>
          <a:xfrm rot="5400000">
            <a:off x="6044040" y="654480"/>
            <a:ext cx="2599560" cy="4176000"/>
          </a:xfrm>
          <a:prstGeom prst="rect">
            <a:avLst/>
          </a:prstGeom>
          <a:ln w="0">
            <a:noFill/>
          </a:ln>
        </p:spPr>
      </p:pic>
      <p:sp>
        <p:nvSpPr>
          <p:cNvPr id="57" name="TextBox 56"/>
          <p:cNvSpPr txBox="1"/>
          <p:nvPr/>
        </p:nvSpPr>
        <p:spPr>
          <a:xfrm>
            <a:off x="6048000" y="4176000"/>
            <a:ext cx="3096000" cy="778320"/>
          </a:xfrm>
          <a:prstGeom prst="rect">
            <a:avLst/>
          </a:prstGeom>
          <a:noFill/>
          <a:ln w="0">
            <a:noFill/>
          </a:ln>
        </p:spPr>
        <p:txBody>
          <a:bodyPr lIns="90000" tIns="45000" rIns="90000" bIns="45000" anchor="t">
            <a:noAutofit/>
          </a:bodyPr>
          <a:lstStyle/>
          <a:p>
            <a:r>
              <a:rPr lang="en-GB" sz="1800" b="0" strike="noStrike" spc="-1">
                <a:latin typeface="Arial"/>
              </a:rPr>
              <a:t>Lethbridge’s recovery of the Wandlebury Figures</a:t>
            </a:r>
          </a:p>
        </p:txBody>
      </p:sp>
      <p:sp>
        <p:nvSpPr>
          <p:cNvPr id="58" name="TextBox 57"/>
          <p:cNvSpPr txBox="1"/>
          <p:nvPr/>
        </p:nvSpPr>
        <p:spPr>
          <a:xfrm>
            <a:off x="1296000" y="4752000"/>
            <a:ext cx="3024000" cy="602280"/>
          </a:xfrm>
          <a:prstGeom prst="rect">
            <a:avLst/>
          </a:prstGeom>
          <a:noFill/>
          <a:ln w="0">
            <a:noFill/>
          </a:ln>
        </p:spPr>
        <p:txBody>
          <a:bodyPr lIns="90000" tIns="45000" rIns="90000" bIns="45000" anchor="t">
            <a:noAutofit/>
          </a:bodyPr>
          <a:lstStyle/>
          <a:p>
            <a:r>
              <a:rPr lang="en-GB" sz="1800" b="0" strike="noStrike" spc="-1">
                <a:latin typeface="Arial"/>
              </a:rPr>
              <a:t>Underwood’s dowsing of the Uffington White horse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Approaching dowsing</a:t>
            </a:r>
          </a:p>
        </p:txBody>
      </p:sp>
      <p:sp>
        <p:nvSpPr>
          <p:cNvPr id="60"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400" b="0" strike="noStrike" spc="-1">
                <a:latin typeface="Arial"/>
              </a:rPr>
              <a:t>Guy Underwood</a:t>
            </a:r>
          </a:p>
          <a:p>
            <a:pPr marL="432000" indent="-324000">
              <a:spcBef>
                <a:spcPts val="1417"/>
              </a:spcBef>
              <a:buClr>
                <a:srgbClr val="000000"/>
              </a:buClr>
              <a:buSzPct val="45000"/>
              <a:buFont typeface="Wingdings" charset="2"/>
              <a:buChar char=""/>
            </a:pPr>
            <a:r>
              <a:rPr lang="en-GB" sz="2400" b="0" strike="noStrike" spc="-1">
                <a:latin typeface="Arial"/>
                <a:ea typeface="Noto Sans CJK SC"/>
              </a:rPr>
              <a:t>A rod dowser – with a distinctive ‘sensitive’ rod.</a:t>
            </a:r>
            <a:endParaRPr lang="en-GB" sz="2400" b="0" strike="noStrike" spc="-1">
              <a:latin typeface="Arial"/>
            </a:endParaRPr>
          </a:p>
        </p:txBody>
      </p:sp>
      <p:sp>
        <p:nvSpPr>
          <p:cNvPr id="61" name="PlaceHolder 3"/>
          <p:cNvSpPr>
            <a:spLocks noGrp="1"/>
          </p:cNvSpPr>
          <p:nvPr>
            <p:ph/>
          </p:nvPr>
        </p:nvSpPr>
        <p:spPr>
          <a:xfrm>
            <a:off x="5152680" y="1326600"/>
            <a:ext cx="442692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400" b="0" strike="noStrike" spc="-1">
                <a:latin typeface="Arial"/>
              </a:rPr>
              <a:t>Tom Lethbridge </a:t>
            </a:r>
          </a:p>
          <a:p>
            <a:pPr marL="432000" indent="-324000">
              <a:lnSpc>
                <a:spcPct val="100000"/>
              </a:lnSpc>
              <a:spcBef>
                <a:spcPts val="1417"/>
              </a:spcBef>
              <a:buClr>
                <a:srgbClr val="000000"/>
              </a:buClr>
              <a:buSzPct val="45000"/>
              <a:buFont typeface="Wingdings" charset="2"/>
              <a:buChar char=""/>
            </a:pPr>
            <a:r>
              <a:rPr lang="en-GB" sz="2400" b="0" strike="noStrike" spc="-1">
                <a:latin typeface="Arial"/>
              </a:rPr>
              <a:t>A pendulum dowser, focusing on the length of chord (rate) at which the pendulum reacts.</a:t>
            </a:r>
            <a:r>
              <a:rPr lang="en-GB" sz="2800" b="0" strike="noStrike" spc="-1">
                <a:latin typeface="Arial"/>
              </a:rPr>
              <a:t>  </a:t>
            </a:r>
            <a:r>
              <a:rPr lang="en-GB" sz="3200" b="0" strike="noStrike" spc="-1">
                <a:latin typeface="Arial"/>
              </a:rPr>
              <a:t> </a:t>
            </a:r>
          </a:p>
        </p:txBody>
      </p:sp>
      <p:pic>
        <p:nvPicPr>
          <p:cNvPr id="62" name="Picture 61"/>
          <p:cNvPicPr/>
          <p:nvPr/>
        </p:nvPicPr>
        <p:blipFill>
          <a:blip r:embed="rId3"/>
          <a:stretch/>
        </p:blipFill>
        <p:spPr>
          <a:xfrm>
            <a:off x="1503360" y="3755520"/>
            <a:ext cx="2384640" cy="1788480"/>
          </a:xfrm>
          <a:prstGeom prst="rect">
            <a:avLst/>
          </a:prstGeom>
          <a:ln w="0">
            <a:noFill/>
          </a:ln>
        </p:spPr>
      </p:pic>
      <p:pic>
        <p:nvPicPr>
          <p:cNvPr id="63" name="Picture 62"/>
          <p:cNvPicPr/>
          <p:nvPr/>
        </p:nvPicPr>
        <p:blipFill>
          <a:blip r:embed="rId4"/>
          <a:stretch/>
        </p:blipFill>
        <p:spPr>
          <a:xfrm>
            <a:off x="6336000" y="3384000"/>
            <a:ext cx="3338280" cy="2016000"/>
          </a:xfrm>
          <a:prstGeom prst="rect">
            <a:avLst/>
          </a:prstGeom>
          <a:ln w="0">
            <a:noFill/>
          </a:ln>
        </p:spPr>
      </p:pic>
      <p:pic>
        <p:nvPicPr>
          <p:cNvPr id="64" name="Picture 63"/>
          <p:cNvPicPr/>
          <p:nvPr/>
        </p:nvPicPr>
        <p:blipFill>
          <a:blip r:embed="rId5"/>
          <a:stretch/>
        </p:blipFill>
        <p:spPr>
          <a:xfrm>
            <a:off x="436320" y="2596680"/>
            <a:ext cx="4387680" cy="107532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65"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Approaching dowsing</a:t>
            </a:r>
          </a:p>
        </p:txBody>
      </p:sp>
      <p:sp>
        <p:nvSpPr>
          <p:cNvPr id="66"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400" b="0" strike="noStrike" spc="-1">
                <a:latin typeface="Arial"/>
              </a:rPr>
              <a:t>Guy Underwood</a:t>
            </a:r>
          </a:p>
          <a:p>
            <a:pPr marL="432000" indent="-324000">
              <a:spcBef>
                <a:spcPts val="1417"/>
              </a:spcBef>
              <a:buClr>
                <a:srgbClr val="000000"/>
              </a:buClr>
              <a:buSzPct val="45000"/>
              <a:buFont typeface="Wingdings" charset="2"/>
              <a:buChar char=""/>
            </a:pPr>
            <a:r>
              <a:rPr lang="en-GB" sz="2400" b="0" strike="noStrike" spc="-1">
                <a:latin typeface="Arial"/>
                <a:ea typeface="Noto Sans CJK SC"/>
              </a:rPr>
              <a:t>Rods react to an ‘earth force.</a:t>
            </a:r>
            <a:endParaRPr lang="en-GB" sz="2400" b="0" strike="noStrike" spc="-1">
              <a:latin typeface="Arial"/>
            </a:endParaRPr>
          </a:p>
          <a:p>
            <a:pPr marL="432000" indent="-324000">
              <a:spcBef>
                <a:spcPts val="1417"/>
              </a:spcBef>
              <a:buClr>
                <a:srgbClr val="000000"/>
              </a:buClr>
              <a:buSzPct val="45000"/>
              <a:buFont typeface="Wingdings" charset="2"/>
              <a:buChar char=""/>
            </a:pPr>
            <a:r>
              <a:rPr lang="en-GB" sz="2400" b="0" strike="noStrike" spc="-1">
                <a:latin typeface="Arial"/>
                <a:ea typeface="Noto Sans CJK SC"/>
              </a:rPr>
              <a:t>Geodetic lines are classified in terms of distinctive reactions of the rods.</a:t>
            </a:r>
            <a:endParaRPr lang="en-GB" sz="2400" b="0" strike="noStrike" spc="-1">
              <a:latin typeface="Arial"/>
            </a:endParaRPr>
          </a:p>
          <a:p>
            <a:pPr marL="432000" indent="-324000">
              <a:spcBef>
                <a:spcPts val="1417"/>
              </a:spcBef>
              <a:buClr>
                <a:srgbClr val="000000"/>
              </a:buClr>
              <a:buSzPct val="45000"/>
              <a:buFont typeface="Wingdings" charset="2"/>
              <a:buChar char=""/>
            </a:pPr>
            <a:endParaRPr lang="en-GB" sz="2400" b="0" strike="noStrike" spc="-1">
              <a:latin typeface="Arial"/>
            </a:endParaRPr>
          </a:p>
        </p:txBody>
      </p:sp>
      <p:sp>
        <p:nvSpPr>
          <p:cNvPr id="67" name="PlaceHolder 3"/>
          <p:cNvSpPr>
            <a:spLocks noGrp="1"/>
          </p:cNvSpPr>
          <p:nvPr>
            <p:ph/>
          </p:nvPr>
        </p:nvSpPr>
        <p:spPr>
          <a:xfrm>
            <a:off x="5152680" y="1326600"/>
            <a:ext cx="442692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400" b="0" strike="noStrike" spc="-1">
                <a:latin typeface="Arial"/>
              </a:rPr>
              <a:t>Tom Lethbridge </a:t>
            </a:r>
          </a:p>
          <a:p>
            <a:pPr marL="432000" indent="-324000">
              <a:spcBef>
                <a:spcPts val="1417"/>
              </a:spcBef>
              <a:buClr>
                <a:srgbClr val="000000"/>
              </a:buClr>
              <a:buSzPct val="45000"/>
              <a:buFont typeface="Wingdings" charset="2"/>
              <a:buChar char=""/>
            </a:pPr>
            <a:r>
              <a:rPr lang="en-GB" sz="2400" b="0" strike="noStrike" spc="-1">
                <a:latin typeface="Arial"/>
              </a:rPr>
              <a:t>The pendulum is a reaction between the electro-magnetic aura of the object and that of the dowser.</a:t>
            </a:r>
          </a:p>
        </p:txBody>
      </p:sp>
      <p:pic>
        <p:nvPicPr>
          <p:cNvPr id="68" name="Picture 67"/>
          <p:cNvPicPr/>
          <p:nvPr/>
        </p:nvPicPr>
        <p:blipFill>
          <a:blip r:embed="rId3"/>
          <a:stretch/>
        </p:blipFill>
        <p:spPr>
          <a:xfrm>
            <a:off x="845640" y="3456000"/>
            <a:ext cx="3690360" cy="2088000"/>
          </a:xfrm>
          <a:prstGeom prst="rect">
            <a:avLst/>
          </a:prstGeom>
          <a:ln w="0">
            <a:noFill/>
          </a:ln>
        </p:spPr>
      </p:pic>
      <p:pic>
        <p:nvPicPr>
          <p:cNvPr id="69" name="Picture 68"/>
          <p:cNvPicPr/>
          <p:nvPr/>
        </p:nvPicPr>
        <p:blipFill>
          <a:blip r:embed="rId4"/>
          <a:stretch/>
        </p:blipFill>
        <p:spPr>
          <a:xfrm>
            <a:off x="6552000" y="3384000"/>
            <a:ext cx="2209320" cy="213480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Dowsing and Archaeology</a:t>
            </a:r>
          </a:p>
        </p:txBody>
      </p:sp>
      <p:sp>
        <p:nvSpPr>
          <p:cNvPr id="71"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400" b="0" strike="noStrike" spc="-1">
                <a:latin typeface="Arial"/>
              </a:rPr>
              <a:t>Guy Underwood</a:t>
            </a:r>
          </a:p>
          <a:p>
            <a:pPr marL="432000" indent="-324000">
              <a:spcBef>
                <a:spcPts val="1417"/>
              </a:spcBef>
              <a:buClr>
                <a:srgbClr val="000000"/>
              </a:buClr>
              <a:buSzPct val="45000"/>
              <a:buFont typeface="Wingdings" charset="2"/>
              <a:buChar char=""/>
            </a:pPr>
            <a:r>
              <a:rPr lang="en-GB" sz="2400" b="0" strike="noStrike" spc="-1">
                <a:latin typeface="Arial"/>
                <a:ea typeface="Noto Sans CJK SC"/>
              </a:rPr>
              <a:t>Key thesis that ‘ancient’ (pre-Roman) peoples situated and arranged sacred sites according to geodetic lines.</a:t>
            </a:r>
            <a:endParaRPr lang="en-GB" sz="2400" b="0" strike="noStrike" spc="-1">
              <a:latin typeface="Arial"/>
            </a:endParaRPr>
          </a:p>
          <a:p>
            <a:pPr marL="432000" indent="-324000">
              <a:spcBef>
                <a:spcPts val="1417"/>
              </a:spcBef>
              <a:buClr>
                <a:srgbClr val="000000"/>
              </a:buClr>
              <a:buSzPct val="45000"/>
              <a:buFont typeface="Wingdings" charset="2"/>
              <a:buChar char=""/>
            </a:pPr>
            <a:r>
              <a:rPr lang="en-GB" sz="2400" b="0" strike="noStrike" spc="-1">
                <a:latin typeface="Arial"/>
                <a:ea typeface="Noto Sans CJK SC"/>
              </a:rPr>
              <a:t>Ancient (rock) art and symbols reflect geodetic lines</a:t>
            </a:r>
            <a:endParaRPr lang="en-GB" sz="2400" b="0" strike="noStrike" spc="-1">
              <a:latin typeface="Arial"/>
            </a:endParaRPr>
          </a:p>
        </p:txBody>
      </p:sp>
      <p:pic>
        <p:nvPicPr>
          <p:cNvPr id="72" name="Picture 71"/>
          <p:cNvPicPr/>
          <p:nvPr/>
        </p:nvPicPr>
        <p:blipFill>
          <a:blip r:embed="rId2"/>
          <a:stretch/>
        </p:blipFill>
        <p:spPr>
          <a:xfrm>
            <a:off x="5760000" y="1432800"/>
            <a:ext cx="3888000" cy="359856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73"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Dowsing and Archaeology</a:t>
            </a:r>
          </a:p>
        </p:txBody>
      </p:sp>
      <p:sp>
        <p:nvSpPr>
          <p:cNvPr id="74" name="PlaceHolder 2"/>
          <p:cNvSpPr>
            <a:spLocks noGrp="1"/>
          </p:cNvSpPr>
          <p:nvPr>
            <p:ph/>
          </p:nvPr>
        </p:nvSpPr>
        <p:spPr>
          <a:xfrm>
            <a:off x="504000" y="1326600"/>
            <a:ext cx="309600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400" b="0" strike="noStrike" spc="-1">
                <a:latin typeface="Arial"/>
              </a:rPr>
              <a:t>Guy Underwood</a:t>
            </a:r>
          </a:p>
          <a:p>
            <a:pPr marL="432000" indent="-324000">
              <a:spcBef>
                <a:spcPts val="1417"/>
              </a:spcBef>
              <a:buClr>
                <a:srgbClr val="000000"/>
              </a:buClr>
              <a:buSzPct val="45000"/>
              <a:buFont typeface="Wingdings" charset="2"/>
              <a:buChar char=""/>
            </a:pPr>
            <a:r>
              <a:rPr lang="en-GB" sz="2400" b="0" strike="noStrike" spc="-1">
                <a:latin typeface="Arial"/>
                <a:ea typeface="Noto Sans CJK SC"/>
              </a:rPr>
              <a:t>Mapping of the geodetic lines shaping the Uffington horse/dragon.</a:t>
            </a:r>
            <a:endParaRPr lang="en-GB" sz="2400" b="0" strike="noStrike" spc="-1">
              <a:latin typeface="Arial"/>
            </a:endParaRPr>
          </a:p>
        </p:txBody>
      </p:sp>
      <p:pic>
        <p:nvPicPr>
          <p:cNvPr id="75" name="Picture 3" descr="Diagram&#10;&#10;Description automatically generated"/>
          <p:cNvPicPr/>
          <p:nvPr/>
        </p:nvPicPr>
        <p:blipFill>
          <a:blip r:embed="rId2"/>
          <a:stretch/>
        </p:blipFill>
        <p:spPr>
          <a:xfrm>
            <a:off x="3881880" y="1130400"/>
            <a:ext cx="2886120" cy="4197600"/>
          </a:xfrm>
          <a:prstGeom prst="rect">
            <a:avLst/>
          </a:prstGeom>
          <a:ln w="0">
            <a:noFill/>
          </a:ln>
        </p:spPr>
      </p:pic>
      <p:pic>
        <p:nvPicPr>
          <p:cNvPr id="76" name="Picture 4" descr="Diagram&#10;&#10;Description automatically generated"/>
          <p:cNvPicPr/>
          <p:nvPr/>
        </p:nvPicPr>
        <p:blipFill>
          <a:blip r:embed="rId3"/>
          <a:stretch/>
        </p:blipFill>
        <p:spPr>
          <a:xfrm>
            <a:off x="6728040" y="1140840"/>
            <a:ext cx="2847960" cy="4199400"/>
          </a:xfrm>
          <a:prstGeom prst="rect">
            <a:avLst/>
          </a:prstGeom>
          <a:ln w="0">
            <a:noFill/>
          </a:ln>
        </p:spPr>
      </p:pic>
      <p:pic>
        <p:nvPicPr>
          <p:cNvPr id="77" name="Picture 8" descr="A picture containing grass&#10;&#10;Description automatically generated"/>
          <p:cNvPicPr/>
          <p:nvPr/>
        </p:nvPicPr>
        <p:blipFill>
          <a:blip r:embed="rId4"/>
          <a:stretch/>
        </p:blipFill>
        <p:spPr>
          <a:xfrm>
            <a:off x="936000" y="3672000"/>
            <a:ext cx="2203200" cy="165600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226080"/>
            <a:ext cx="9071640" cy="946440"/>
          </a:xfrm>
          <a:prstGeom prst="rect">
            <a:avLst/>
          </a:prstGeom>
          <a:noFill/>
          <a:ln w="0">
            <a:noFill/>
          </a:ln>
        </p:spPr>
        <p:txBody>
          <a:bodyPr lIns="0" tIns="0" rIns="0" bIns="0" anchor="ctr">
            <a:noAutofit/>
          </a:bodyPr>
          <a:lstStyle/>
          <a:p>
            <a:pPr algn="ctr">
              <a:buNone/>
            </a:pPr>
            <a:r>
              <a:rPr lang="en-GB" sz="4400" b="0" strike="noStrike" spc="-1">
                <a:latin typeface="Arial"/>
              </a:rPr>
              <a:t>Dowsing and Archaeology</a:t>
            </a:r>
          </a:p>
        </p:txBody>
      </p:sp>
      <p:sp>
        <p:nvSpPr>
          <p:cNvPr id="79" name="PlaceHolder 2"/>
          <p:cNvSpPr>
            <a:spLocks noGrp="1"/>
          </p:cNvSpPr>
          <p:nvPr>
            <p:ph/>
          </p:nvPr>
        </p:nvSpPr>
        <p:spPr>
          <a:xfrm>
            <a:off x="504000" y="1326600"/>
            <a:ext cx="4426920" cy="37854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400" b="0" strike="noStrike" spc="-1">
                <a:latin typeface="Arial"/>
              </a:rPr>
              <a:t>Guy Underwood</a:t>
            </a:r>
          </a:p>
          <a:p>
            <a:pPr marL="432000" indent="-324000">
              <a:spcBef>
                <a:spcPts val="1417"/>
              </a:spcBef>
              <a:buClr>
                <a:srgbClr val="000000"/>
              </a:buClr>
              <a:buSzPct val="45000"/>
              <a:buFont typeface="Wingdings" charset="2"/>
              <a:buChar char=""/>
            </a:pPr>
            <a:r>
              <a:rPr lang="en-GB" sz="2400" b="0" strike="noStrike" spc="-1">
                <a:latin typeface="Arial"/>
                <a:ea typeface="Noto Sans CJK SC"/>
              </a:rPr>
              <a:t>The editor of the Journal of the BSD (Col. Bell) notes that: ‘To associate the alignment of roads, buildings and boundaries, and the siting of ancient monuments, with the previous existence of [geodetic] lines of reaction seems to be far fetched’.</a:t>
            </a:r>
            <a:endParaRPr lang="en-GB" sz="2400" b="0" strike="noStrike" spc="-1">
              <a:latin typeface="Arial"/>
            </a:endParaRPr>
          </a:p>
        </p:txBody>
      </p:sp>
      <p:pic>
        <p:nvPicPr>
          <p:cNvPr id="80" name="Picture 79"/>
          <p:cNvPicPr/>
          <p:nvPr/>
        </p:nvPicPr>
        <p:blipFill>
          <a:blip r:embed="rId2"/>
          <a:stretch/>
        </p:blipFill>
        <p:spPr>
          <a:xfrm>
            <a:off x="6048000" y="1152000"/>
            <a:ext cx="3208320" cy="3600000"/>
          </a:xfrm>
          <a:prstGeom prst="rect">
            <a:avLst/>
          </a:prstGeom>
          <a:ln w="0">
            <a:noFill/>
          </a:ln>
        </p:spPr>
      </p:pic>
      <p:sp>
        <p:nvSpPr>
          <p:cNvPr id="81" name="TextBox 80"/>
          <p:cNvSpPr txBox="1"/>
          <p:nvPr/>
        </p:nvSpPr>
        <p:spPr>
          <a:xfrm>
            <a:off x="5806080" y="4896000"/>
            <a:ext cx="3769920" cy="346320"/>
          </a:xfrm>
          <a:prstGeom prst="rect">
            <a:avLst/>
          </a:prstGeom>
          <a:noFill/>
          <a:ln w="0">
            <a:noFill/>
          </a:ln>
        </p:spPr>
        <p:txBody>
          <a:bodyPr lIns="90000" tIns="45000" rIns="90000" bIns="45000" anchor="t">
            <a:noAutofit/>
          </a:bodyPr>
          <a:lstStyle/>
          <a:p>
            <a:r>
              <a:rPr lang="en-GB" sz="1800" b="0" strike="noStrike" spc="-1">
                <a:latin typeface="Arial"/>
              </a:rPr>
              <a:t>Rock art also reflects geodetic lines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320</TotalTime>
  <Application>Microsoft Office PowerPoint</Application>
  <PresentationFormat>Custom</PresentationFormat>
  <Slides>18</Slides>
  <Notes>12</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Continuing Relevance?</vt:lpstr>
      <vt:lpstr>A first comparison</vt:lpstr>
      <vt:lpstr>A first comparison</vt:lpstr>
      <vt:lpstr>Approaching dowsing</vt:lpstr>
      <vt:lpstr>Approaching dowsing</vt:lpstr>
      <vt:lpstr>Dowsing and Archaeology</vt:lpstr>
      <vt:lpstr>Dowsing and Archaeology</vt:lpstr>
      <vt:lpstr>Dowsing and Archaeology</vt:lpstr>
      <vt:lpstr>Dowsing and Archaeology</vt:lpstr>
      <vt:lpstr>Dowsing and Ghosts</vt:lpstr>
      <vt:lpstr>Dowsing and Metaphysics</vt:lpstr>
      <vt:lpstr>Dowsing and Metaphysics</vt:lpstr>
      <vt:lpstr>Dowsing and Metaphysics</vt:lpstr>
      <vt:lpstr>Conclusion</vt:lpstr>
      <vt:lpstr>Conclusion</vt:lpstr>
      <vt:lpstr>Reading</vt:lpstr>
      <vt:lpstr>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
  <cp:revision>59</cp:revision>
  <dcterms:created xsi:type="dcterms:W3CDTF">2023-08-05T10:44:34Z</dcterms:created>
  <dcterms:modified xsi:type="dcterms:W3CDTF">2023-08-10T18:10:36Z</dcterms:modified>
  <dc:language>en-GB</dc:language>
</cp:coreProperties>
</file>